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466" r:id="rId2"/>
    <p:sldId id="410" r:id="rId3"/>
    <p:sldId id="411" r:id="rId4"/>
    <p:sldId id="412" r:id="rId5"/>
    <p:sldId id="413" r:id="rId6"/>
    <p:sldId id="414" r:id="rId7"/>
    <p:sldId id="415" r:id="rId8"/>
    <p:sldId id="401" r:id="rId9"/>
    <p:sldId id="417" r:id="rId10"/>
    <p:sldId id="416" r:id="rId11"/>
    <p:sldId id="418" r:id="rId12"/>
    <p:sldId id="467" r:id="rId13"/>
    <p:sldId id="420" r:id="rId14"/>
    <p:sldId id="421" r:id="rId15"/>
    <p:sldId id="422" r:id="rId16"/>
    <p:sldId id="423" r:id="rId17"/>
    <p:sldId id="424" r:id="rId18"/>
    <p:sldId id="425" r:id="rId19"/>
    <p:sldId id="426" r:id="rId20"/>
    <p:sldId id="468" r:id="rId21"/>
    <p:sldId id="428" r:id="rId22"/>
    <p:sldId id="429" r:id="rId23"/>
    <p:sldId id="469" r:id="rId24"/>
  </p:sldIdLst>
  <p:sldSz cx="12801600" cy="9601200" type="A3"/>
  <p:notesSz cx="10234613" cy="14663738"/>
  <p:defaultTextStyle>
    <a:defPPr>
      <a:defRPr lang="de-DE"/>
    </a:defPPr>
    <a:lvl1pPr marL="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865" userDrawn="1">
          <p15:clr>
            <a:srgbClr val="A4A3A4"/>
          </p15:clr>
        </p15:guide>
        <p15:guide id="4" orient="horz" pos="12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619" userDrawn="1">
          <p15:clr>
            <a:srgbClr val="A4A3A4"/>
          </p15:clr>
        </p15:guide>
        <p15:guide id="2" pos="32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C9C"/>
    <a:srgbClr val="FFFFFF"/>
    <a:srgbClr val="000000"/>
    <a:srgbClr val="78D900"/>
    <a:srgbClr val="024C88"/>
    <a:srgbClr val="00457F"/>
    <a:srgbClr val="4E8F00"/>
    <a:srgbClr val="283572"/>
    <a:srgbClr val="005082"/>
    <a:srgbClr val="004F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73" autoAdjust="0"/>
    <p:restoredTop sz="78204" autoAdjust="0"/>
  </p:normalViewPr>
  <p:slideViewPr>
    <p:cSldViewPr snapToGrid="0" snapToObjects="1">
      <p:cViewPr varScale="1">
        <p:scale>
          <a:sx n="92" d="100"/>
          <a:sy n="92" d="100"/>
        </p:scale>
        <p:origin x="2562" y="66"/>
      </p:cViewPr>
      <p:guideLst>
        <p:guide pos="7865"/>
        <p:guide orient="horz" pos="1278"/>
      </p:guideLst>
    </p:cSldViewPr>
  </p:slideViewPr>
  <p:outlineViewPr>
    <p:cViewPr>
      <p:scale>
        <a:sx n="33" d="100"/>
        <a:sy n="33" d="100"/>
      </p:scale>
      <p:origin x="0" y="-4680"/>
    </p:cViewPr>
  </p:outlineViewPr>
  <p:notesTextViewPr>
    <p:cViewPr>
      <p:scale>
        <a:sx n="170" d="100"/>
        <a:sy n="17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-1632" y="882"/>
      </p:cViewPr>
      <p:guideLst>
        <p:guide orient="horz" pos="4619"/>
        <p:guide pos="32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53496" y="519343"/>
            <a:ext cx="9708194" cy="728095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253497" y="824837"/>
            <a:ext cx="1349926" cy="422600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r">
              <a:defRPr sz="1900"/>
            </a:lvl1pPr>
          </a:lstStyle>
          <a:p>
            <a:fld id="{27F97E59-91B5-4A6A-BDF9-57AB2B9A2806}" type="datetimeFigureOut">
              <a:rPr lang="de-DE" smtClean="0"/>
              <a:t>17.02.2021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53497" y="13928006"/>
            <a:ext cx="8886583" cy="399688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l">
              <a:defRPr sz="1900"/>
            </a:lvl1pPr>
          </a:lstStyle>
          <a:p>
            <a:r>
              <a:rPr lang="de-DE"/>
              <a:t>Institut EMK  |  FG Mikrotechnik + Elektromechanische Systeme  |  **Vorname Name**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9140081" y="13928006"/>
            <a:ext cx="696523" cy="399688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r">
              <a:defRPr sz="1900"/>
            </a:lvl1pPr>
          </a:lstStyle>
          <a:p>
            <a:fld id="{96E5A285-BE45-47F0-8590-D9310884C6FC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d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750" y="577897"/>
            <a:ext cx="1385938" cy="669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84295" y="287675"/>
            <a:ext cx="9668393" cy="231666"/>
          </a:xfrm>
          <a:prstGeom prst="rect">
            <a:avLst/>
          </a:prstGeom>
          <a:solidFill>
            <a:srgbClr val="004E8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42235" tIns="71117" rIns="142235" bIns="71117" anchor="ctr"/>
          <a:lstStyle/>
          <a:p>
            <a:endParaRPr lang="de-DE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284295" y="577895"/>
            <a:ext cx="9668393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42235" tIns="71117" rIns="142235" bIns="71117"/>
          <a:lstStyle/>
          <a:p>
            <a:endParaRPr lang="de-DE"/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281930" y="1247436"/>
            <a:ext cx="9668391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42235" tIns="71117" rIns="142235" bIns="71117"/>
          <a:lstStyle/>
          <a:p>
            <a:endParaRPr lang="de-DE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281930" y="13928006"/>
            <a:ext cx="9668391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42235" tIns="71117" rIns="142235" bIns="71117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58610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797248" y="2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r">
              <a:defRPr sz="1900"/>
            </a:lvl1pPr>
          </a:lstStyle>
          <a:p>
            <a:fld id="{2AC824AE-FCB7-45E4-9E30-440BA1D0EB46}" type="datetimeFigureOut">
              <a:rPr lang="de-DE" smtClean="0"/>
              <a:t>17.02.2021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52563" y="1100138"/>
            <a:ext cx="7329487" cy="5497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42235" tIns="71117" rIns="142235" bIns="71117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1023462" y="6965275"/>
            <a:ext cx="8187690" cy="6598682"/>
          </a:xfrm>
          <a:prstGeom prst="rect">
            <a:avLst/>
          </a:prstGeom>
        </p:spPr>
        <p:txBody>
          <a:bodyPr vert="horz" lIns="142235" tIns="71117" rIns="142235" bIns="71117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13928008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797248" y="13928008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r">
              <a:defRPr sz="1900"/>
            </a:lvl1pPr>
          </a:lstStyle>
          <a:p>
            <a:fld id="{F67FF89E-6E98-44FE-9350-B39EE48E6D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2076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Show </a:t>
            </a:r>
            <a:r>
              <a:rPr lang="de-DE" dirty="0" err="1"/>
              <a:t>reconstructed</a:t>
            </a:r>
            <a:r>
              <a:rPr lang="de-DE" dirty="0"/>
              <a:t> </a:t>
            </a:r>
            <a:r>
              <a:rPr lang="de-DE" dirty="0" err="1"/>
              <a:t>artifacts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8414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Low sample </a:t>
            </a:r>
            <a:r>
              <a:rPr lang="de-DE" dirty="0" err="1"/>
              <a:t>size</a:t>
            </a:r>
            <a:r>
              <a:rPr lang="de-DE" dirty="0"/>
              <a:t> problematisch: </a:t>
            </a:r>
            <a:r>
              <a:rPr lang="de-DE" dirty="0" err="1"/>
              <a:t>central</a:t>
            </a:r>
            <a:r>
              <a:rPr lang="de-DE" dirty="0"/>
              <a:t> </a:t>
            </a:r>
            <a:r>
              <a:rPr lang="de-DE" dirty="0" err="1"/>
              <a:t>limit</a:t>
            </a:r>
            <a:r>
              <a:rPr lang="de-DE" dirty="0"/>
              <a:t> </a:t>
            </a:r>
            <a:r>
              <a:rPr lang="de-DE" dirty="0" err="1"/>
              <a:t>theorem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finite </a:t>
            </a:r>
            <a:r>
              <a:rPr lang="de-DE" dirty="0" err="1">
                <a:sym typeface="Wingdings" panose="05000000000000000000" pitchFamily="2" charset="2"/>
              </a:rPr>
              <a:t>variance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ausreißer</a:t>
            </a:r>
            <a:r>
              <a:rPr lang="de-DE" dirty="0">
                <a:sym typeface="Wingdings" panose="05000000000000000000" pitchFamily="2" charset="2"/>
              </a:rPr>
              <a:t> macht infinite </a:t>
            </a:r>
            <a:r>
              <a:rPr lang="de-DE" dirty="0" err="1">
                <a:sym typeface="Wingdings" panose="05000000000000000000" pitchFamily="2" charset="2"/>
              </a:rPr>
              <a:t>variance</a:t>
            </a:r>
            <a:r>
              <a:rPr lang="de-DE" dirty="0">
                <a:sym typeface="Wingdings" panose="05000000000000000000" pitchFamily="2" charset="2"/>
              </a:rPr>
              <a:t>)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(gegen die </a:t>
            </a:r>
            <a:r>
              <a:rPr lang="de-DE" dirty="0" err="1"/>
              <a:t>Annnahmen</a:t>
            </a:r>
            <a:r>
              <a:rPr lang="de-DE" dirty="0"/>
              <a:t> von ICA)</a:t>
            </a:r>
          </a:p>
          <a:p>
            <a:pPr marL="285750" indent="-285750">
              <a:buFontTx/>
              <a:buChar char="-"/>
            </a:pPr>
            <a:r>
              <a:rPr lang="de-DE" dirty="0"/>
              <a:t>Ergebnisse machen Sinn: Annahmen über ICA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Robustness</a:t>
            </a:r>
            <a:r>
              <a:rPr lang="de-DE" dirty="0"/>
              <a:t> nicht gegeben, da asymptotisches Verhalten verändert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Assumptions</a:t>
            </a:r>
            <a:r>
              <a:rPr lang="de-DE" dirty="0"/>
              <a:t> sagen!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iid</a:t>
            </a:r>
            <a:r>
              <a:rPr lang="de-DE" dirty="0"/>
              <a:t>, finite </a:t>
            </a:r>
            <a:r>
              <a:rPr lang="de-DE" dirty="0" err="1"/>
              <a:t>covariance</a:t>
            </a:r>
            <a:r>
              <a:rPr lang="de-DE" dirty="0"/>
              <a:t>, dürfen nicht </a:t>
            </a:r>
            <a:r>
              <a:rPr lang="de-DE" dirty="0" err="1"/>
              <a:t>Gauss</a:t>
            </a:r>
            <a:r>
              <a:rPr lang="de-DE" dirty="0"/>
              <a:t> sein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7018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Robust </a:t>
            </a:r>
            <a:r>
              <a:rPr lang="de-DE" dirty="0" err="1"/>
              <a:t>whitening</a:t>
            </a:r>
            <a:r>
              <a:rPr lang="de-DE" dirty="0"/>
              <a:t>: </a:t>
            </a:r>
            <a:r>
              <a:rPr lang="de-DE" dirty="0" err="1"/>
              <a:t>probem</a:t>
            </a:r>
            <a:r>
              <a:rPr lang="de-DE" dirty="0"/>
              <a:t> mit </a:t>
            </a:r>
            <a:r>
              <a:rPr lang="de-DE" dirty="0" err="1"/>
              <a:t>outlier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Problem mit </a:t>
            </a:r>
            <a:r>
              <a:rPr lang="de-DE" dirty="0" err="1"/>
              <a:t>outlier</a:t>
            </a:r>
            <a:r>
              <a:rPr lang="de-DE" dirty="0"/>
              <a:t>: Unterschied non-</a:t>
            </a:r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signals</a:t>
            </a:r>
            <a:r>
              <a:rPr lang="de-DE" dirty="0"/>
              <a:t> und non-</a:t>
            </a:r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outlier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Annahmen verletzen -&gt; ist sinnvoll das es nicht funktioniert</a:t>
            </a:r>
          </a:p>
          <a:p>
            <a:pPr marL="0" indent="0">
              <a:buFontTx/>
              <a:buNone/>
            </a:pPr>
            <a:r>
              <a:rPr lang="de-DE" dirty="0"/>
              <a:t>=&gt; Model gibt es </a:t>
            </a:r>
            <a:r>
              <a:rPr lang="de-DE" dirty="0" err="1"/>
              <a:t>nícht</a:t>
            </a:r>
            <a:r>
              <a:rPr lang="de-DE" dirty="0"/>
              <a:t> her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693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Wir haben uns damit beschäftigt!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3120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ICA </a:t>
            </a:r>
            <a:r>
              <a:rPr lang="de-DE" dirty="0" err="1"/>
              <a:t>vesagt</a:t>
            </a:r>
            <a:r>
              <a:rPr lang="de-DE" dirty="0"/>
              <a:t>: also versagt auch Graph BSS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9923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Defusion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decorrelation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(-&gt; time and </a:t>
            </a:r>
            <a:r>
              <a:rPr lang="de-DE" dirty="0" err="1"/>
              <a:t>spatial</a:t>
            </a:r>
            <a:r>
              <a:rPr lang="de-DE" dirty="0"/>
              <a:t> )</a:t>
            </a:r>
          </a:p>
          <a:p>
            <a:r>
              <a:rPr lang="de-DE" dirty="0"/>
              <a:t>- New </a:t>
            </a:r>
            <a:r>
              <a:rPr lang="de-DE" dirty="0" err="1"/>
              <a:t>Outlier</a:t>
            </a:r>
            <a:r>
              <a:rPr lang="de-DE" dirty="0"/>
              <a:t> &amp; non-</a:t>
            </a:r>
            <a:r>
              <a:rPr lang="de-DE" dirty="0" err="1"/>
              <a:t>Gaussianity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 finden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7955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ChangeArrowheads="1"/>
          </p:cNvSpPr>
          <p:nvPr userDrawn="1"/>
        </p:nvSpPr>
        <p:spPr bwMode="auto">
          <a:xfrm>
            <a:off x="351156" y="515620"/>
            <a:ext cx="12099290" cy="2924810"/>
          </a:xfrm>
          <a:prstGeom prst="rect">
            <a:avLst/>
          </a:prstGeom>
          <a:solidFill>
            <a:srgbClr val="005C9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de-DE" sz="3528"/>
          </a:p>
        </p:txBody>
      </p:sp>
      <p:sp>
        <p:nvSpPr>
          <p:cNvPr id="18" name="Rectangle 8"/>
          <p:cNvSpPr>
            <a:spLocks noChangeArrowheads="1"/>
          </p:cNvSpPr>
          <p:nvPr userDrawn="1"/>
        </p:nvSpPr>
        <p:spPr bwMode="auto">
          <a:xfrm>
            <a:off x="351156" y="275591"/>
            <a:ext cx="12099290" cy="202248"/>
          </a:xfrm>
          <a:prstGeom prst="rect">
            <a:avLst/>
          </a:prstGeom>
          <a:solidFill>
            <a:srgbClr val="005C9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sz="3528"/>
          </a:p>
        </p:txBody>
      </p:sp>
      <p:pic>
        <p:nvPicPr>
          <p:cNvPr id="19" name="Picture 9" descr="tud_log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9986529" y="920116"/>
            <a:ext cx="2622550" cy="110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18"/>
          <p:cNvSpPr>
            <a:spLocks noChangeArrowheads="1"/>
          </p:cNvSpPr>
          <p:nvPr userDrawn="1"/>
        </p:nvSpPr>
        <p:spPr bwMode="auto">
          <a:xfrm>
            <a:off x="351156" y="504509"/>
            <a:ext cx="12097068" cy="2000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z="3528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04000" y="2031120"/>
            <a:ext cx="9429840" cy="13204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  <a:lvl2pPr marL="64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6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480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26" name="Titel 25"/>
          <p:cNvSpPr>
            <a:spLocks noGrp="1"/>
          </p:cNvSpPr>
          <p:nvPr>
            <p:ph type="title"/>
          </p:nvPr>
        </p:nvSpPr>
        <p:spPr>
          <a:xfrm>
            <a:off x="504000" y="967680"/>
            <a:ext cx="9429840" cy="811440"/>
          </a:xfrm>
        </p:spPr>
        <p:txBody>
          <a:bodyPr lIns="0" tIns="0" rIns="0" bIns="0" anchor="t" anchorCtr="0"/>
          <a:lstStyle>
            <a:lvl1pPr>
              <a:defRPr sz="392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 hasCustomPrompt="1"/>
          </p:nvPr>
        </p:nvSpPr>
        <p:spPr>
          <a:xfrm>
            <a:off x="351156" y="3440432"/>
            <a:ext cx="12099290" cy="4787507"/>
          </a:xfrm>
          <a:noFill/>
        </p:spPr>
        <p:txBody>
          <a:bodyPr anchor="ctr" anchorCtr="1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/>
              <a:t>Titelbild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80A2D38-4FDA-7B41-8BD5-EE50EBF55E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613" y="2242571"/>
            <a:ext cx="1415611" cy="104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12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0" hasCustomPrompt="1"/>
          </p:nvPr>
        </p:nvSpPr>
        <p:spPr>
          <a:xfrm>
            <a:off x="504000" y="2242800"/>
            <a:ext cx="11793600" cy="6587280"/>
          </a:xfrm>
        </p:spPr>
        <p:txBody>
          <a:bodyPr/>
          <a:lstStyle>
            <a:lvl1pPr marL="457200" indent="-457200">
              <a:buClr>
                <a:schemeClr val="tx2"/>
              </a:buClr>
              <a:buFont typeface="Systemschrift Normal"/>
              <a:buChar char="►"/>
              <a:defRPr/>
            </a:lvl1pPr>
            <a:lvl2pPr marL="506730" indent="-253365">
              <a:buClr>
                <a:schemeClr val="tx2"/>
              </a:buClr>
              <a:buFont typeface="Systemschrift Normal"/>
              <a:buChar char="►"/>
              <a:defRPr/>
            </a:lvl2pPr>
            <a:lvl3pPr marL="760095" indent="-253365">
              <a:buClr>
                <a:schemeClr val="tx2"/>
              </a:buClr>
              <a:buFont typeface="Systemschrift Normal"/>
              <a:buChar char="►"/>
              <a:defRPr/>
            </a:lvl3pPr>
            <a:lvl4pPr marL="1000125" indent="-253365">
              <a:buClr>
                <a:schemeClr val="tx2"/>
              </a:buClr>
              <a:buFont typeface="Systemschrift Normal"/>
              <a:buChar char="►"/>
              <a:defRPr/>
            </a:lvl4pPr>
            <a:lvl5pPr marL="1253490" indent="-253365">
              <a:buClr>
                <a:schemeClr val="tx2"/>
              </a:buClr>
              <a:buFont typeface="Systemschrift Normal"/>
              <a:buChar char="►"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67408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11238" y="4069399"/>
            <a:ext cx="10881360" cy="2100262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64008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03064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04000" y="2240280"/>
            <a:ext cx="5790120" cy="6587490"/>
          </a:xfrm>
          <a:prstGeom prst="rect">
            <a:avLst/>
          </a:prstGeom>
        </p:spPr>
        <p:txBody>
          <a:bodyPr/>
          <a:lstStyle>
            <a:lvl1pPr marL="253365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800"/>
            </a:lvl1pPr>
            <a:lvl2pPr marL="506730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520"/>
            </a:lvl2pPr>
            <a:lvl3pPr marL="760095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520"/>
            </a:lvl3pPr>
            <a:lvl4pPr marL="1000125" marR="0" indent="-240030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240"/>
            </a:lvl4pPr>
            <a:lvl5pPr marL="1253490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240"/>
            </a:lvl5pPr>
            <a:lvl6pPr marL="1506855" indent="-253365">
              <a:buFont typeface="Wingdings" pitchFamily="2" charset="2"/>
              <a:buChar char="§"/>
              <a:defRPr sz="2240" baseline="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kumimoji="0" lang="de-DE" sz="224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507480" y="2240280"/>
            <a:ext cx="5791835" cy="6587490"/>
          </a:xfrm>
          <a:prstGeom prst="rect">
            <a:avLst/>
          </a:prstGeom>
        </p:spPr>
        <p:txBody>
          <a:bodyPr/>
          <a:lstStyle>
            <a:lvl1pPr marL="253365" indent="-253365">
              <a:buFont typeface="Wingdings" pitchFamily="2" charset="2"/>
              <a:buChar char="§"/>
              <a:defRPr sz="2800"/>
            </a:lvl1pPr>
            <a:lvl2pPr marL="506730" indent="-253365">
              <a:buFont typeface="Wingdings" pitchFamily="2" charset="2"/>
              <a:buChar char="§"/>
              <a:defRPr sz="2520"/>
            </a:lvl2pPr>
            <a:lvl3pPr marL="760095" indent="-253365">
              <a:buFont typeface="Wingdings" pitchFamily="2" charset="2"/>
              <a:buChar char="§"/>
              <a:defRPr sz="2520"/>
            </a:lvl3pPr>
            <a:lvl4pPr marL="1000125" indent="-240030">
              <a:buFont typeface="Wingdings" pitchFamily="2" charset="2"/>
              <a:buChar char="§"/>
              <a:defRPr sz="2240"/>
            </a:lvl4pPr>
            <a:lvl5pPr marL="1253490" indent="-253365">
              <a:buFont typeface="Wingdings" pitchFamily="2" charset="2"/>
              <a:buChar char="§"/>
              <a:defRPr sz="2240"/>
            </a:lvl5pPr>
            <a:lvl6pPr marL="1253490" indent="0" defTabSz="1506855">
              <a:buFont typeface="Wingdings" pitchFamily="2" charset="2"/>
              <a:buNone/>
              <a:defRPr sz="224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837453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04001" y="2242800"/>
            <a:ext cx="5792343" cy="80202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08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2287" y="3044826"/>
            <a:ext cx="5794058" cy="578294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52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  <a:lvl6pPr>
              <a:defRPr sz="2240"/>
            </a:lvl6pPr>
            <a:lvl7pPr>
              <a:defRPr sz="2240"/>
            </a:lvl7pPr>
            <a:lvl8pPr>
              <a:defRPr sz="2240"/>
            </a:lvl8pPr>
            <a:lvl9pPr>
              <a:defRPr sz="224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503036" y="2242800"/>
            <a:ext cx="5796280" cy="80202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08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503036" y="3044825"/>
            <a:ext cx="5796280" cy="5782944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  <a:lvl6pPr>
              <a:defRPr sz="2240"/>
            </a:lvl6pPr>
            <a:lvl7pPr>
              <a:defRPr sz="2240"/>
            </a:lvl7pPr>
            <a:lvl8pPr>
              <a:defRPr sz="2240"/>
            </a:lvl8pPr>
            <a:lvl9pPr>
              <a:defRPr sz="224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60839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26640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05071" y="2242801"/>
            <a:ext cx="7156450" cy="6567488"/>
          </a:xfrm>
          <a:prstGeom prst="rect">
            <a:avLst/>
          </a:prstGeom>
        </p:spPr>
        <p:txBody>
          <a:bodyPr/>
          <a:lstStyle>
            <a:lvl1pPr>
              <a:defRPr sz="3360"/>
            </a:lvl1pPr>
            <a:lvl2pPr>
              <a:defRPr sz="3080"/>
            </a:lvl2pPr>
            <a:lvl3pPr>
              <a:defRPr sz="2800"/>
            </a:lvl3pPr>
            <a:lvl4pPr>
              <a:defRPr sz="2520"/>
            </a:lvl4pPr>
            <a:lvl5pPr>
              <a:defRPr sz="252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40082" y="2242801"/>
            <a:ext cx="4211638" cy="65674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520"/>
            </a:lvl1pPr>
            <a:lvl2pPr marL="640080" indent="0">
              <a:buNone/>
              <a:defRPr sz="1680"/>
            </a:lvl2pPr>
            <a:lvl3pPr marL="1280160" indent="0">
              <a:buNone/>
              <a:defRPr sz="1400"/>
            </a:lvl3pPr>
            <a:lvl4pPr marL="1920240" indent="0">
              <a:buNone/>
              <a:defRPr sz="1260"/>
            </a:lvl4pPr>
            <a:lvl5pPr marL="2560320" indent="0">
              <a:buNone/>
              <a:defRPr sz="1260"/>
            </a:lvl5pPr>
            <a:lvl6pPr marL="3200400" indent="0">
              <a:buNone/>
              <a:defRPr sz="1260"/>
            </a:lvl6pPr>
            <a:lvl7pPr marL="3840480" indent="0">
              <a:buNone/>
              <a:defRPr sz="1260"/>
            </a:lvl7pPr>
            <a:lvl8pPr marL="4480560" indent="0">
              <a:buNone/>
              <a:defRPr sz="1260"/>
            </a:lvl8pPr>
            <a:lvl9pPr marL="5120640" indent="0">
              <a:buNone/>
              <a:defRPr sz="126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529125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509203" y="2079856"/>
            <a:ext cx="7680960" cy="5621108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509203" y="7700965"/>
            <a:ext cx="7680960" cy="11268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520"/>
            </a:lvl1pPr>
            <a:lvl2pPr marL="640080" indent="0">
              <a:buNone/>
              <a:defRPr sz="1680"/>
            </a:lvl2pPr>
            <a:lvl3pPr marL="1280160" indent="0">
              <a:buNone/>
              <a:defRPr sz="1400"/>
            </a:lvl3pPr>
            <a:lvl4pPr marL="1920240" indent="0">
              <a:buNone/>
              <a:defRPr sz="1260"/>
            </a:lvl4pPr>
            <a:lvl5pPr marL="2560320" indent="0">
              <a:buNone/>
              <a:defRPr sz="1260"/>
            </a:lvl5pPr>
            <a:lvl6pPr marL="3200400" indent="0">
              <a:buNone/>
              <a:defRPr sz="1260"/>
            </a:lvl6pPr>
            <a:lvl7pPr marL="3840480" indent="0">
              <a:buNone/>
              <a:defRPr sz="1260"/>
            </a:lvl7pPr>
            <a:lvl8pPr marL="4480560" indent="0">
              <a:buNone/>
              <a:defRPr sz="1260"/>
            </a:lvl8pPr>
            <a:lvl9pPr marL="5120640" indent="0">
              <a:buNone/>
              <a:defRPr sz="126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28926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02286" y="2240280"/>
            <a:ext cx="11797030" cy="6587490"/>
          </a:xfrm>
          <a:prstGeom prst="rect">
            <a:avLst/>
          </a:prstGeom>
        </p:spPr>
        <p:txBody>
          <a:bodyPr vert="eaVert"/>
          <a:lstStyle>
            <a:lvl1pPr>
              <a:defRPr sz="2800"/>
            </a:lvl1pPr>
            <a:lvl2pPr>
              <a:defRPr sz="252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930373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504000" y="685440"/>
            <a:ext cx="9626400" cy="117432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idx="1"/>
          </p:nvPr>
        </p:nvSpPr>
        <p:spPr>
          <a:xfrm>
            <a:off x="504000" y="2240279"/>
            <a:ext cx="11795315" cy="658749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351156" y="515622"/>
            <a:ext cx="12099290" cy="1513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E9503E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z="3528"/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353379" y="9152351"/>
            <a:ext cx="12097067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 sz="3528"/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>
            <a:off x="351156" y="2029143"/>
            <a:ext cx="12097068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 sz="3528"/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351156" y="275591"/>
            <a:ext cx="12099290" cy="202248"/>
          </a:xfrm>
          <a:prstGeom prst="rect">
            <a:avLst/>
          </a:prstGeom>
          <a:solidFill>
            <a:srgbClr val="005C9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sz="3528"/>
          </a:p>
        </p:txBody>
      </p:sp>
      <p:pic>
        <p:nvPicPr>
          <p:cNvPr id="20" name="Picture 9" descr="tud_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10034589" y="717870"/>
            <a:ext cx="2622550" cy="1109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16"/>
          <p:cNvSpPr>
            <a:spLocks noChangeArrowheads="1"/>
          </p:cNvSpPr>
          <p:nvPr/>
        </p:nvSpPr>
        <p:spPr bwMode="auto">
          <a:xfrm>
            <a:off x="351156" y="513399"/>
            <a:ext cx="12097068" cy="2000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z="3528"/>
          </a:p>
        </p:txBody>
      </p:sp>
      <p:sp>
        <p:nvSpPr>
          <p:cNvPr id="26" name="Textfeld 25"/>
          <p:cNvSpPr txBox="1"/>
          <p:nvPr/>
        </p:nvSpPr>
        <p:spPr>
          <a:xfrm>
            <a:off x="351156" y="9276878"/>
            <a:ext cx="1024075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300" dirty="0"/>
              <a:t> </a:t>
            </a:r>
            <a:fld id="{9D3E33FD-4154-9D47-861F-1BEC57372B22}" type="datetime1">
              <a:rPr lang="de-DE" sz="1300" smtClean="0"/>
              <a:t>17.02.2021</a:t>
            </a:fld>
            <a:r>
              <a:rPr lang="de-DE" sz="1300" dirty="0"/>
              <a:t> |  Technische</a:t>
            </a:r>
            <a:r>
              <a:rPr lang="de-DE" sz="1300" baseline="0" dirty="0"/>
              <a:t> Universität Darmstadt  </a:t>
            </a:r>
            <a:r>
              <a:rPr lang="de-DE" sz="1300" dirty="0"/>
              <a:t>| Signal Processing Group | </a:t>
            </a:r>
            <a:r>
              <a:rPr lang="de-DE" sz="1300" baseline="0" dirty="0"/>
              <a:t> Felix Wirth, Korbinian Kunst, Christian </a:t>
            </a:r>
            <a:r>
              <a:rPr lang="de-DE" sz="1300" baseline="0" dirty="0" err="1"/>
              <a:t>Endl</a:t>
            </a:r>
            <a:r>
              <a:rPr lang="de-DE" sz="1300" baseline="0" dirty="0"/>
              <a:t>, </a:t>
            </a:r>
            <a:r>
              <a:rPr lang="de-DE" sz="1300" baseline="0" dirty="0" err="1"/>
              <a:t>Taulant</a:t>
            </a:r>
            <a:r>
              <a:rPr lang="de-DE" sz="1300" baseline="0" dirty="0"/>
              <a:t> Koka</a:t>
            </a:r>
            <a:r>
              <a:rPr lang="de-DE" sz="1300" dirty="0"/>
              <a:t> | </a:t>
            </a:r>
            <a:r>
              <a:rPr lang="de-DE" sz="1300" baseline="0" dirty="0"/>
              <a:t> </a:t>
            </a:r>
            <a:fld id="{CE5842BD-12F4-474B-80C9-9F976E220733}" type="slidenum">
              <a:rPr lang="de-DE" sz="1300" baseline="0" smtClean="0"/>
              <a:t>‹Nr.›</a:t>
            </a:fld>
            <a:endParaRPr lang="de-DE" sz="13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EAAB4FE-745A-9148-B0B4-ED5A2E56572B}"/>
              </a:ext>
            </a:extLst>
          </p:cNvPr>
          <p:cNvSpPr txBox="1"/>
          <p:nvPr userDrawn="1"/>
        </p:nvSpPr>
        <p:spPr>
          <a:xfrm>
            <a:off x="11724386" y="9152350"/>
            <a:ext cx="848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0" dirty="0">
                <a:solidFill>
                  <a:schemeClr val="tx2"/>
                </a:solidFill>
              </a:rPr>
              <a:t>SPG</a:t>
            </a:r>
          </a:p>
        </p:txBody>
      </p:sp>
    </p:spTree>
    <p:extLst>
      <p:ext uri="{BB962C8B-B14F-4D97-AF65-F5344CB8AC3E}">
        <p14:creationId xmlns:p14="http://schemas.microsoft.com/office/powerpoint/2010/main" val="2288498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</p:sldLayoutIdLst>
  <p:hf sldNum="0" hdr="0" ftr="0"/>
  <p:txStyles>
    <p:titleStyle>
      <a:lvl1pPr algn="l" defTabSz="1280160" rtl="0" eaLnBrk="1" latinLnBrk="0" hangingPunct="1">
        <a:spcBef>
          <a:spcPct val="0"/>
        </a:spcBef>
        <a:buNone/>
        <a:defRPr sz="336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3365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06730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760095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000125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240" kern="1200">
          <a:solidFill>
            <a:schemeClr val="tx1"/>
          </a:solidFill>
          <a:latin typeface="+mn-lt"/>
          <a:ea typeface="+mn-ea"/>
          <a:cs typeface="+mn-cs"/>
        </a:defRPr>
      </a:lvl4pPr>
      <a:lvl5pPr marL="1253490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24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400" dirty="0"/>
              <a:t>Understanding the basis of Source Separation via an intuitive example-driven approach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Discussion of experiment design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Graph Blind Source Separation results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Summary of major outcomes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Problems and future research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6871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rafik 48">
            <a:extLst>
              <a:ext uri="{FF2B5EF4-FFF2-40B4-BE49-F238E27FC236}">
                <a16:creationId xmlns:a16="http://schemas.microsoft.com/office/drawing/2014/main" id="{13FB5D3B-5746-4F9A-B82D-BC14D1D8F7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" t="8307" r="440" b="4965"/>
          <a:stretch/>
        </p:blipFill>
        <p:spPr>
          <a:xfrm>
            <a:off x="312550" y="3858407"/>
            <a:ext cx="6153665" cy="309027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614D732-E16C-40DC-86D8-1DEBF82778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4" t="8668" r="2825" b="5723"/>
          <a:stretch/>
        </p:blipFill>
        <p:spPr>
          <a:xfrm>
            <a:off x="6518083" y="3858407"/>
            <a:ext cx="5970967" cy="305040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sz="3200" dirty="0"/>
            </a:br>
            <a:r>
              <a:rPr lang="de-DE" sz="3200" dirty="0"/>
              <a:t>Semi-</a:t>
            </a:r>
            <a:r>
              <a:rPr lang="de-DE" sz="3200" dirty="0" err="1"/>
              <a:t>synthetic</a:t>
            </a:r>
            <a:r>
              <a:rPr lang="de-DE" sz="3200" dirty="0"/>
              <a:t> EEG </a:t>
            </a:r>
            <a:r>
              <a:rPr lang="de-DE" sz="3200" dirty="0" err="1"/>
              <a:t>data</a:t>
            </a:r>
            <a:endParaRPr lang="de-DE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1"/>
            <a:ext cx="12114720" cy="786500"/>
          </a:xfrm>
        </p:spPr>
        <p:txBody>
          <a:bodyPr>
            <a:normAutofit/>
          </a:bodyPr>
          <a:lstStyle/>
          <a:p>
            <a:r>
              <a:rPr lang="de-DE" sz="1800" dirty="0"/>
              <a:t>Also possible </a:t>
            </a:r>
            <a:r>
              <a:rPr lang="de-DE" sz="1800" dirty="0" err="1"/>
              <a:t>with</a:t>
            </a:r>
            <a:r>
              <a:rPr lang="de-DE" sz="1800" dirty="0"/>
              <a:t> Graph Power ICA:</a:t>
            </a:r>
          </a:p>
          <a:p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051BA09-AB91-4246-8D3D-D3F41FED6A4F}"/>
              </a:ext>
            </a:extLst>
          </p:cNvPr>
          <p:cNvSpPr/>
          <p:nvPr/>
        </p:nvSpPr>
        <p:spPr>
          <a:xfrm>
            <a:off x="346209" y="3887799"/>
            <a:ext cx="6077031" cy="3085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C959DC3-514C-48EF-AF98-C2E3FB258A4B}"/>
              </a:ext>
            </a:extLst>
          </p:cNvPr>
          <p:cNvSpPr/>
          <p:nvPr/>
        </p:nvSpPr>
        <p:spPr>
          <a:xfrm>
            <a:off x="346209" y="5035581"/>
            <a:ext cx="6077030" cy="308540"/>
          </a:xfrm>
          <a:prstGeom prst="rect">
            <a:avLst/>
          </a:prstGeom>
          <a:noFill/>
          <a:ln>
            <a:solidFill>
              <a:srgbClr val="024C88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7DCE8E95-8343-422F-BD06-45AC4B738CB2}"/>
              </a:ext>
            </a:extLst>
          </p:cNvPr>
          <p:cNvSpPr/>
          <p:nvPr/>
        </p:nvSpPr>
        <p:spPr>
          <a:xfrm>
            <a:off x="340908" y="4289413"/>
            <a:ext cx="6082332" cy="308540"/>
          </a:xfrm>
          <a:prstGeom prst="rect">
            <a:avLst/>
          </a:prstGeom>
          <a:noFill/>
          <a:ln>
            <a:solidFill>
              <a:srgbClr val="78D9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B34A116-03AA-42D3-AEC5-8C7F4C30BBE2}"/>
              </a:ext>
            </a:extLst>
          </p:cNvPr>
          <p:cNvSpPr/>
          <p:nvPr/>
        </p:nvSpPr>
        <p:spPr>
          <a:xfrm>
            <a:off x="6541689" y="3887799"/>
            <a:ext cx="6077031" cy="3085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1B6CBA63-88D7-4698-9658-2407AECC367E}"/>
              </a:ext>
            </a:extLst>
          </p:cNvPr>
          <p:cNvSpPr/>
          <p:nvPr/>
        </p:nvSpPr>
        <p:spPr>
          <a:xfrm>
            <a:off x="6518083" y="5816372"/>
            <a:ext cx="6077030" cy="308540"/>
          </a:xfrm>
          <a:prstGeom prst="rect">
            <a:avLst/>
          </a:prstGeom>
          <a:noFill/>
          <a:ln>
            <a:solidFill>
              <a:srgbClr val="024C88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3797D6E0-D3AB-47E7-9D63-F5C37AB8A10C}"/>
              </a:ext>
            </a:extLst>
          </p:cNvPr>
          <p:cNvSpPr/>
          <p:nvPr/>
        </p:nvSpPr>
        <p:spPr>
          <a:xfrm>
            <a:off x="6518083" y="5035581"/>
            <a:ext cx="6082332" cy="308540"/>
          </a:xfrm>
          <a:prstGeom prst="rect">
            <a:avLst/>
          </a:prstGeom>
          <a:noFill/>
          <a:ln>
            <a:solidFill>
              <a:srgbClr val="78D9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48F6250-EBF9-4A36-A900-F5BDA8B0C3E7}"/>
              </a:ext>
            </a:extLst>
          </p:cNvPr>
          <p:cNvSpPr/>
          <p:nvPr/>
        </p:nvSpPr>
        <p:spPr>
          <a:xfrm>
            <a:off x="176316" y="4668587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329BEDDE-845E-4D91-8157-732DC3F39177}"/>
              </a:ext>
            </a:extLst>
          </p:cNvPr>
          <p:cNvSpPr/>
          <p:nvPr/>
        </p:nvSpPr>
        <p:spPr>
          <a:xfrm>
            <a:off x="6518083" y="4276354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C87985F-0724-4211-AFC8-0C88F4659200}"/>
              </a:ext>
            </a:extLst>
          </p:cNvPr>
          <p:cNvSpPr/>
          <p:nvPr/>
        </p:nvSpPr>
        <p:spPr>
          <a:xfrm>
            <a:off x="6518083" y="4644316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9CA61541-0EED-4434-A5FB-AD2807B43208}"/>
              </a:ext>
            </a:extLst>
          </p:cNvPr>
          <p:cNvSpPr/>
          <p:nvPr/>
        </p:nvSpPr>
        <p:spPr>
          <a:xfrm>
            <a:off x="6518083" y="5423178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052B5A99-F80D-4377-A6BB-4705EC25304A}"/>
              </a:ext>
            </a:extLst>
          </p:cNvPr>
          <p:cNvSpPr/>
          <p:nvPr/>
        </p:nvSpPr>
        <p:spPr>
          <a:xfrm>
            <a:off x="6518083" y="6203345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4B2D5F3-FA2E-4D2A-93BA-75C6D4DE5D41}"/>
              </a:ext>
            </a:extLst>
          </p:cNvPr>
          <p:cNvSpPr/>
          <p:nvPr/>
        </p:nvSpPr>
        <p:spPr>
          <a:xfrm>
            <a:off x="196627" y="5440008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619A09A1-7549-418A-9BDC-D737D0524AFB}"/>
              </a:ext>
            </a:extLst>
          </p:cNvPr>
          <p:cNvSpPr/>
          <p:nvPr/>
        </p:nvSpPr>
        <p:spPr>
          <a:xfrm>
            <a:off x="194886" y="5821982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9F01604C-E48B-417D-A83E-4CB7DD4129ED}"/>
              </a:ext>
            </a:extLst>
          </p:cNvPr>
          <p:cNvSpPr/>
          <p:nvPr/>
        </p:nvSpPr>
        <p:spPr>
          <a:xfrm>
            <a:off x="194886" y="6208954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EB47F71-7B11-46FF-A7D9-29095EDD622B}"/>
              </a:ext>
            </a:extLst>
          </p:cNvPr>
          <p:cNvSpPr/>
          <p:nvPr/>
        </p:nvSpPr>
        <p:spPr>
          <a:xfrm>
            <a:off x="307146" y="6908808"/>
            <a:ext cx="12318138" cy="364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EC914143-0F96-4749-8A4F-C901BD0169AF}"/>
              </a:ext>
            </a:extLst>
          </p:cNvPr>
          <p:cNvSpPr txBox="1"/>
          <p:nvPr/>
        </p:nvSpPr>
        <p:spPr>
          <a:xfrm>
            <a:off x="224597" y="6870952"/>
            <a:ext cx="232520" cy="37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0</a:t>
            </a:r>
            <a:endParaRPr lang="en-GB" sz="1800" dirty="0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F9D458A5-0704-4BFC-BB1C-7114C9D8AB1A}"/>
              </a:ext>
            </a:extLst>
          </p:cNvPr>
          <p:cNvSpPr txBox="1"/>
          <p:nvPr/>
        </p:nvSpPr>
        <p:spPr>
          <a:xfrm>
            <a:off x="1131442" y="68664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1</a:t>
            </a:r>
            <a:endParaRPr lang="en-GB" sz="1800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8198E58F-52FB-4C95-BDEA-BA2DE91AF225}"/>
              </a:ext>
            </a:extLst>
          </p:cNvPr>
          <p:cNvSpPr txBox="1"/>
          <p:nvPr/>
        </p:nvSpPr>
        <p:spPr>
          <a:xfrm>
            <a:off x="2025486" y="68670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2</a:t>
            </a:r>
            <a:endParaRPr lang="en-GB" sz="1800" dirty="0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F4128E91-A4D1-47EE-B520-3675D1338596}"/>
              </a:ext>
            </a:extLst>
          </p:cNvPr>
          <p:cNvSpPr txBox="1"/>
          <p:nvPr/>
        </p:nvSpPr>
        <p:spPr>
          <a:xfrm>
            <a:off x="2927844" y="686256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3</a:t>
            </a:r>
            <a:endParaRPr lang="en-GB" sz="1800" dirty="0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291CF9FB-2923-4DB8-829D-160D9909AB18}"/>
              </a:ext>
            </a:extLst>
          </p:cNvPr>
          <p:cNvSpPr txBox="1"/>
          <p:nvPr/>
        </p:nvSpPr>
        <p:spPr>
          <a:xfrm>
            <a:off x="3856524" y="686651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4</a:t>
            </a:r>
            <a:endParaRPr lang="en-GB" sz="1800" dirty="0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EB8C36C8-CDF1-4098-BE99-523CF2036FE7}"/>
              </a:ext>
            </a:extLst>
          </p:cNvPr>
          <p:cNvSpPr txBox="1"/>
          <p:nvPr/>
        </p:nvSpPr>
        <p:spPr>
          <a:xfrm>
            <a:off x="4762963" y="68620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5</a:t>
            </a:r>
            <a:endParaRPr lang="en-GB" sz="1800" dirty="0"/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8A47786D-180E-475A-B8F3-52E011F7831C}"/>
              </a:ext>
            </a:extLst>
          </p:cNvPr>
          <p:cNvSpPr txBox="1"/>
          <p:nvPr/>
        </p:nvSpPr>
        <p:spPr>
          <a:xfrm>
            <a:off x="5688439" y="68625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6</a:t>
            </a:r>
            <a:endParaRPr lang="en-GB" sz="1800" dirty="0"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BB5D65E1-273A-46EA-AA94-016580E6012E}"/>
              </a:ext>
            </a:extLst>
          </p:cNvPr>
          <p:cNvSpPr txBox="1"/>
          <p:nvPr/>
        </p:nvSpPr>
        <p:spPr>
          <a:xfrm>
            <a:off x="3194594" y="704776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t[s]</a:t>
            </a:r>
            <a:endParaRPr lang="en-GB" sz="1800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10965B7C-77DA-4202-89F8-AF97F96E0CA3}"/>
              </a:ext>
            </a:extLst>
          </p:cNvPr>
          <p:cNvSpPr txBox="1"/>
          <p:nvPr/>
        </p:nvSpPr>
        <p:spPr>
          <a:xfrm>
            <a:off x="8653533" y="349404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</a:t>
            </a:r>
            <a:r>
              <a:rPr lang="de-DE" sz="1800" dirty="0"/>
              <a:t> Power ICA</a:t>
            </a:r>
            <a:endParaRPr lang="en-GB" sz="1800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8A0503ED-EC30-4DE9-B9D6-27C6E07E35AD}"/>
              </a:ext>
            </a:extLst>
          </p:cNvPr>
          <p:cNvSpPr txBox="1"/>
          <p:nvPr/>
        </p:nvSpPr>
        <p:spPr>
          <a:xfrm>
            <a:off x="6378262" y="6870952"/>
            <a:ext cx="232520" cy="37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0</a:t>
            </a:r>
            <a:endParaRPr lang="en-GB" sz="1800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40EE51C-0E60-4EDC-9B74-523EE7654ED9}"/>
              </a:ext>
            </a:extLst>
          </p:cNvPr>
          <p:cNvSpPr txBox="1"/>
          <p:nvPr/>
        </p:nvSpPr>
        <p:spPr>
          <a:xfrm>
            <a:off x="7285107" y="68664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1</a:t>
            </a:r>
            <a:endParaRPr lang="en-GB" sz="1800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FA1A0CCC-A9FE-4A9F-A33D-9B1E4423179C}"/>
              </a:ext>
            </a:extLst>
          </p:cNvPr>
          <p:cNvSpPr txBox="1"/>
          <p:nvPr/>
        </p:nvSpPr>
        <p:spPr>
          <a:xfrm>
            <a:off x="8179151" y="68670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2</a:t>
            </a:r>
            <a:endParaRPr lang="en-GB" sz="1800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DCC9A9D5-ED22-4EB5-89D6-6BFAB4416756}"/>
              </a:ext>
            </a:extLst>
          </p:cNvPr>
          <p:cNvSpPr txBox="1"/>
          <p:nvPr/>
        </p:nvSpPr>
        <p:spPr>
          <a:xfrm>
            <a:off x="9081509" y="686256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3</a:t>
            </a:r>
            <a:endParaRPr lang="en-GB" sz="1800" dirty="0"/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8A93FCEA-FA22-45C7-80A7-1D3062501478}"/>
              </a:ext>
            </a:extLst>
          </p:cNvPr>
          <p:cNvSpPr txBox="1"/>
          <p:nvPr/>
        </p:nvSpPr>
        <p:spPr>
          <a:xfrm>
            <a:off x="10010189" y="686651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4</a:t>
            </a:r>
            <a:endParaRPr lang="en-GB" sz="1800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D6F8AB7-D52B-4FD1-858D-A51D399A4B5D}"/>
              </a:ext>
            </a:extLst>
          </p:cNvPr>
          <p:cNvSpPr txBox="1"/>
          <p:nvPr/>
        </p:nvSpPr>
        <p:spPr>
          <a:xfrm>
            <a:off x="10916628" y="68620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5</a:t>
            </a:r>
            <a:endParaRPr lang="en-GB" sz="1800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3D36F05D-AEBA-49AC-95D9-F3BEDA47A3D1}"/>
              </a:ext>
            </a:extLst>
          </p:cNvPr>
          <p:cNvSpPr txBox="1"/>
          <p:nvPr/>
        </p:nvSpPr>
        <p:spPr>
          <a:xfrm>
            <a:off x="11842104" y="68625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6</a:t>
            </a:r>
            <a:endParaRPr lang="en-GB" sz="1800" dirty="0"/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319558A0-FBC2-4CA9-B4CC-D8FDB380C423}"/>
              </a:ext>
            </a:extLst>
          </p:cNvPr>
          <p:cNvSpPr txBox="1"/>
          <p:nvPr/>
        </p:nvSpPr>
        <p:spPr>
          <a:xfrm>
            <a:off x="9348259" y="704776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t[s]</a:t>
            </a:r>
            <a:endParaRPr lang="en-GB" sz="1800" dirty="0"/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F3F5D861-15E0-4ADA-9422-306704F96C29}"/>
              </a:ext>
            </a:extLst>
          </p:cNvPr>
          <p:cNvSpPr txBox="1"/>
          <p:nvPr/>
        </p:nvSpPr>
        <p:spPr>
          <a:xfrm>
            <a:off x="2797049" y="350525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81115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17" grpId="0" animBg="1"/>
      <p:bldP spid="22" grpId="0" animBg="1"/>
      <p:bldP spid="23" grpId="0" animBg="1"/>
      <p:bldP spid="24" grpId="0" animBg="1"/>
      <p:bldP spid="1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1134EBA8-CB23-46FC-A324-A56406707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7" t="9719" r="205" b="5343"/>
          <a:stretch/>
        </p:blipFill>
        <p:spPr>
          <a:xfrm>
            <a:off x="1017939" y="3059286"/>
            <a:ext cx="10588706" cy="522273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sz="3200" dirty="0"/>
            </a:br>
            <a:r>
              <a:rPr lang="de-DE" sz="2400" dirty="0"/>
              <a:t>Semi-</a:t>
            </a:r>
            <a:r>
              <a:rPr lang="de-DE" sz="2400" dirty="0" err="1"/>
              <a:t>synthetic</a:t>
            </a:r>
            <a:r>
              <a:rPr lang="de-DE" sz="2400" dirty="0"/>
              <a:t> EEG </a:t>
            </a:r>
            <a:r>
              <a:rPr lang="de-DE" sz="2400" dirty="0" err="1"/>
              <a:t>data</a:t>
            </a:r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1"/>
            <a:ext cx="12114720" cy="786500"/>
          </a:xfrm>
        </p:spPr>
        <p:txBody>
          <a:bodyPr>
            <a:normAutofit/>
          </a:bodyPr>
          <a:lstStyle/>
          <a:p>
            <a:r>
              <a:rPr lang="de-DE" sz="1800" dirty="0"/>
              <a:t>Events </a:t>
            </a:r>
            <a:r>
              <a:rPr lang="de-DE" sz="1800" dirty="0" err="1"/>
              <a:t>clearly</a:t>
            </a:r>
            <a:r>
              <a:rPr lang="de-DE" sz="1800" dirty="0"/>
              <a:t> </a:t>
            </a:r>
            <a:r>
              <a:rPr lang="de-DE" sz="1800" dirty="0" err="1"/>
              <a:t>extractable</a:t>
            </a:r>
            <a:r>
              <a:rPr lang="de-DE" sz="1800" dirty="0"/>
              <a:t>: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3EC77DB-F5FA-4F06-93BC-EB8B1EC4CF6B}"/>
              </a:ext>
            </a:extLst>
          </p:cNvPr>
          <p:cNvSpPr/>
          <p:nvPr/>
        </p:nvSpPr>
        <p:spPr>
          <a:xfrm>
            <a:off x="6502711" y="7686449"/>
            <a:ext cx="201954" cy="52264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61A77C2-DFA5-4EBD-9D55-2AD4E3855A15}"/>
              </a:ext>
            </a:extLst>
          </p:cNvPr>
          <p:cNvSpPr/>
          <p:nvPr/>
        </p:nvSpPr>
        <p:spPr>
          <a:xfrm>
            <a:off x="3023690" y="7679904"/>
            <a:ext cx="228133" cy="52264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74C42C6-318F-4E7C-BE34-4D2105E8C377}"/>
              </a:ext>
            </a:extLst>
          </p:cNvPr>
          <p:cNvSpPr/>
          <p:nvPr/>
        </p:nvSpPr>
        <p:spPr>
          <a:xfrm>
            <a:off x="698029" y="3624942"/>
            <a:ext cx="11239659" cy="398857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EB19CC8A-BD07-422E-9918-2771F2AF7271}"/>
              </a:ext>
            </a:extLst>
          </p:cNvPr>
          <p:cNvCxnSpPr>
            <a:cxnSpLocks/>
            <a:stCxn id="14" idx="0"/>
          </p:cNvCxnSpPr>
          <p:nvPr/>
        </p:nvCxnSpPr>
        <p:spPr>
          <a:xfrm rot="5400000" flipH="1" flipV="1">
            <a:off x="1333343" y="5052716"/>
            <a:ext cx="4431602" cy="822775"/>
          </a:xfrm>
          <a:prstGeom prst="bentConnector3">
            <a:avLst>
              <a:gd name="adj1" fmla="val 100002"/>
            </a:avLst>
          </a:prstGeom>
          <a:ln w="222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Verbinder: gewinkelt 20">
            <a:extLst>
              <a:ext uri="{FF2B5EF4-FFF2-40B4-BE49-F238E27FC236}">
                <a16:creationId xmlns:a16="http://schemas.microsoft.com/office/drawing/2014/main" id="{4DE9DE79-4FD5-442B-9F59-AA170EFC281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39628" y="5207218"/>
            <a:ext cx="4438147" cy="520316"/>
          </a:xfrm>
          <a:prstGeom prst="bentConnector3">
            <a:avLst>
              <a:gd name="adj1" fmla="val 100054"/>
            </a:avLst>
          </a:prstGeom>
          <a:ln w="222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44C881E9-2276-4FDE-8B88-FBF50B9946E3}"/>
              </a:ext>
            </a:extLst>
          </p:cNvPr>
          <p:cNvSpPr/>
          <p:nvPr/>
        </p:nvSpPr>
        <p:spPr>
          <a:xfrm>
            <a:off x="7118860" y="3059286"/>
            <a:ext cx="403902" cy="56565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4EDDB9D-E1C5-43CC-9F51-481E3822BA97}"/>
              </a:ext>
            </a:extLst>
          </p:cNvPr>
          <p:cNvSpPr/>
          <p:nvPr/>
        </p:nvSpPr>
        <p:spPr>
          <a:xfrm>
            <a:off x="3944636" y="3015342"/>
            <a:ext cx="403902" cy="56565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86A71B4-7220-4BC0-97B0-C45BA511D979}"/>
              </a:ext>
            </a:extLst>
          </p:cNvPr>
          <p:cNvSpPr/>
          <p:nvPr/>
        </p:nvSpPr>
        <p:spPr>
          <a:xfrm>
            <a:off x="698029" y="2934935"/>
            <a:ext cx="294908" cy="5493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65F404C-FCE7-4E9F-8D28-9E935FD48081}"/>
              </a:ext>
            </a:extLst>
          </p:cNvPr>
          <p:cNvSpPr txBox="1"/>
          <p:nvPr/>
        </p:nvSpPr>
        <p:spPr>
          <a:xfrm>
            <a:off x="3137756" y="5096271"/>
            <a:ext cx="1907895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5"/>
                </a:solidFill>
              </a:rPr>
              <a:t>Button push</a:t>
            </a:r>
            <a:endParaRPr lang="en-GB" dirty="0">
              <a:solidFill>
                <a:schemeClr val="accent5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D6CC7B8-A045-4098-9958-CEF967F7859A}"/>
              </a:ext>
            </a:extLst>
          </p:cNvPr>
          <p:cNvSpPr txBox="1"/>
          <p:nvPr/>
        </p:nvSpPr>
        <p:spPr>
          <a:xfrm>
            <a:off x="6598543" y="5094802"/>
            <a:ext cx="233487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5"/>
                </a:solidFill>
              </a:rPr>
              <a:t>Visual </a:t>
            </a:r>
            <a:r>
              <a:rPr lang="de-DE" dirty="0" err="1">
                <a:solidFill>
                  <a:schemeClr val="accent5"/>
                </a:solidFill>
              </a:rPr>
              <a:t>stimulus</a:t>
            </a:r>
            <a:endParaRPr lang="en-GB" dirty="0">
              <a:solidFill>
                <a:schemeClr val="accent5"/>
              </a:solidFill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A2D41C6-8C54-42FA-8B04-BA8ACBDCD6F8}"/>
              </a:ext>
            </a:extLst>
          </p:cNvPr>
          <p:cNvSpPr txBox="1"/>
          <p:nvPr/>
        </p:nvSpPr>
        <p:spPr>
          <a:xfrm>
            <a:off x="5757034" y="265535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83BE986-69D5-4770-8C95-F470C3B095E2}"/>
              </a:ext>
            </a:extLst>
          </p:cNvPr>
          <p:cNvSpPr txBox="1"/>
          <p:nvPr/>
        </p:nvSpPr>
        <p:spPr>
          <a:xfrm>
            <a:off x="916359" y="8190828"/>
            <a:ext cx="232520" cy="37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0</a:t>
            </a:r>
            <a:endParaRPr lang="en-GB" sz="18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23D22587-85FE-43E9-AA55-8D29527ABF06}"/>
              </a:ext>
            </a:extLst>
          </p:cNvPr>
          <p:cNvSpPr txBox="1"/>
          <p:nvPr/>
        </p:nvSpPr>
        <p:spPr>
          <a:xfrm>
            <a:off x="2453483" y="820824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1</a:t>
            </a:r>
            <a:endParaRPr lang="en-GB" sz="18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79FB887F-0162-4F27-AF60-8F0E8565F2E2}"/>
              </a:ext>
            </a:extLst>
          </p:cNvPr>
          <p:cNvSpPr txBox="1"/>
          <p:nvPr/>
        </p:nvSpPr>
        <p:spPr>
          <a:xfrm>
            <a:off x="4035632" y="81971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2</a:t>
            </a:r>
            <a:endParaRPr lang="en-GB" sz="18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D4D8C92E-7592-4239-9DA5-590A9C974B54}"/>
              </a:ext>
            </a:extLst>
          </p:cNvPr>
          <p:cNvSpPr txBox="1"/>
          <p:nvPr/>
        </p:nvSpPr>
        <p:spPr>
          <a:xfrm>
            <a:off x="5611898" y="81923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3</a:t>
            </a:r>
            <a:endParaRPr lang="en-GB" sz="18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0A37AA2D-99AC-40B9-9DC9-1B0A5CF67094}"/>
              </a:ext>
            </a:extLst>
          </p:cNvPr>
          <p:cNvSpPr txBox="1"/>
          <p:nvPr/>
        </p:nvSpPr>
        <p:spPr>
          <a:xfrm>
            <a:off x="7209159" y="817917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4</a:t>
            </a:r>
            <a:endParaRPr lang="en-GB" sz="18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E2B6636B-929D-463D-8EC0-56F89A85805D}"/>
              </a:ext>
            </a:extLst>
          </p:cNvPr>
          <p:cNvSpPr txBox="1"/>
          <p:nvPr/>
        </p:nvSpPr>
        <p:spPr>
          <a:xfrm>
            <a:off x="8776960" y="81923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5</a:t>
            </a:r>
            <a:endParaRPr lang="en-GB" sz="1800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C8345FB8-674D-4342-8654-FEDAC0EF7552}"/>
              </a:ext>
            </a:extLst>
          </p:cNvPr>
          <p:cNvSpPr txBox="1"/>
          <p:nvPr/>
        </p:nvSpPr>
        <p:spPr>
          <a:xfrm>
            <a:off x="10334686" y="81783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6</a:t>
            </a:r>
            <a:endParaRPr lang="en-GB" sz="1800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8AC6F49-8A9D-4CDB-80E1-E55D6E9F0982}"/>
              </a:ext>
            </a:extLst>
          </p:cNvPr>
          <p:cNvSpPr txBox="1"/>
          <p:nvPr/>
        </p:nvSpPr>
        <p:spPr>
          <a:xfrm>
            <a:off x="6158111" y="8363843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t[s]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90809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8" grpId="0" animBg="1"/>
      <p:bldP spid="24" grpId="0" animBg="1"/>
      <p:bldP spid="25" grpId="0" animBg="1"/>
      <p:bldP spid="6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400" dirty="0"/>
              <a:t>Understanding the basis of Source Separation via an intuitive example-driven approach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Discussion of experiment design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 results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Summary of major outcomes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Problems and future research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28562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endParaRPr lang="en-GB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sz="2400" dirty="0"/>
              <a:t>Question 1: </a:t>
            </a: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ICA?</a:t>
            </a:r>
          </a:p>
          <a:p>
            <a:r>
              <a:rPr lang="en-GB" sz="2400" dirty="0"/>
              <a:t>Question 2: How to compare algorithms?</a:t>
            </a:r>
          </a:p>
          <a:p>
            <a:r>
              <a:rPr lang="en-GB" sz="2400" dirty="0"/>
              <a:t>Question 3: Which algorithm performs best? What happens with noise or outlier?</a:t>
            </a:r>
          </a:p>
          <a:p>
            <a:r>
              <a:rPr lang="en-GB" sz="2400" dirty="0"/>
              <a:t>Question 4: How to </a:t>
            </a:r>
            <a:r>
              <a:rPr lang="en-GB" sz="2400" dirty="0" err="1"/>
              <a:t>robustify</a:t>
            </a:r>
            <a:r>
              <a:rPr lang="en-GB" sz="2400" dirty="0"/>
              <a:t> algorithms?  </a:t>
            </a:r>
          </a:p>
          <a:p>
            <a:r>
              <a:rPr lang="en-GB" sz="2400" dirty="0"/>
              <a:t>Question 5: What is Graph Signal processing / Graph BSS?</a:t>
            </a:r>
          </a:p>
          <a:p>
            <a:r>
              <a:rPr lang="en-GB" sz="2400" dirty="0"/>
              <a:t>Question 6: Outcomes of Graph Signal processing?</a:t>
            </a:r>
          </a:p>
          <a:p>
            <a:endParaRPr lang="en-GB" dirty="0"/>
          </a:p>
          <a:p>
            <a:pPr marL="253365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5364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de-DE" sz="2400" dirty="0"/>
              <a:t>Question 1: </a:t>
            </a:r>
            <a:r>
              <a:rPr lang="de-DE" sz="2400" dirty="0" err="1">
                <a:solidFill>
                  <a:schemeClr val="accent5"/>
                </a:solidFill>
              </a:rPr>
              <a:t>What</a:t>
            </a:r>
            <a:r>
              <a:rPr lang="de-DE" sz="2400" dirty="0">
                <a:solidFill>
                  <a:schemeClr val="accent5"/>
                </a:solidFill>
              </a:rPr>
              <a:t> </a:t>
            </a:r>
            <a:r>
              <a:rPr lang="de-DE" sz="2400" dirty="0" err="1">
                <a:solidFill>
                  <a:schemeClr val="accent5"/>
                </a:solidFill>
              </a:rPr>
              <a:t>is</a:t>
            </a:r>
            <a:r>
              <a:rPr lang="de-DE" sz="2400" dirty="0">
                <a:solidFill>
                  <a:schemeClr val="accent5"/>
                </a:solidFill>
              </a:rPr>
              <a:t> ICA?</a:t>
            </a:r>
            <a:endParaRPr lang="en-GB" sz="2400" dirty="0">
              <a:solidFill>
                <a:schemeClr val="accent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de-DE" sz="1800" dirty="0" err="1"/>
              <a:t>Mathematical</a:t>
            </a:r>
            <a:r>
              <a:rPr lang="de-DE" sz="1800" dirty="0"/>
              <a:t> </a:t>
            </a:r>
            <a:r>
              <a:rPr lang="de-DE" sz="1800" dirty="0" err="1"/>
              <a:t>concept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extract</a:t>
            </a:r>
            <a:r>
              <a:rPr lang="de-DE" sz="1800" dirty="0"/>
              <a:t> (</a:t>
            </a:r>
            <a:r>
              <a:rPr lang="de-DE" sz="1800" dirty="0" err="1"/>
              <a:t>independent</a:t>
            </a:r>
            <a:r>
              <a:rPr lang="de-DE" sz="1800" dirty="0"/>
              <a:t> = non-</a:t>
            </a:r>
            <a:r>
              <a:rPr lang="de-DE" sz="1800" dirty="0" err="1"/>
              <a:t>gaussian</a:t>
            </a:r>
            <a:r>
              <a:rPr lang="de-DE" sz="1800" dirty="0"/>
              <a:t>) </a:t>
            </a:r>
            <a:r>
              <a:rPr lang="de-DE" sz="1800" dirty="0" err="1"/>
              <a:t>signals</a:t>
            </a:r>
            <a:r>
              <a:rPr lang="de-DE" sz="1800" dirty="0"/>
              <a:t> </a:t>
            </a:r>
            <a:r>
              <a:rPr lang="de-DE" sz="1800" dirty="0" err="1"/>
              <a:t>from</a:t>
            </a:r>
            <a:r>
              <a:rPr lang="de-DE" sz="1800" dirty="0"/>
              <a:t> </a:t>
            </a:r>
            <a:r>
              <a:rPr lang="de-DE" sz="1800" dirty="0" err="1"/>
              <a:t>mixed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endParaRPr lang="de-DE" sz="1800" dirty="0"/>
          </a:p>
          <a:p>
            <a:pPr lvl="1"/>
            <a:r>
              <a:rPr lang="de-DE" sz="1800" dirty="0"/>
              <a:t>Different </a:t>
            </a:r>
            <a:r>
              <a:rPr lang="de-DE" sz="1800" dirty="0" err="1"/>
              <a:t>approaches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obtain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demixing</a:t>
            </a:r>
            <a:r>
              <a:rPr lang="de-DE" sz="1800" dirty="0"/>
              <a:t> </a:t>
            </a:r>
            <a:r>
              <a:rPr lang="de-DE" sz="1800" dirty="0" err="1"/>
              <a:t>matrix</a:t>
            </a:r>
            <a:r>
              <a:rPr lang="de-DE" sz="1800" dirty="0"/>
              <a:t> </a:t>
            </a:r>
            <a:r>
              <a:rPr lang="de-DE" sz="1800" dirty="0">
                <a:sym typeface="Wingdings" panose="05000000000000000000" pitchFamily="2" charset="2"/>
              </a:rPr>
              <a:t> 4 </a:t>
            </a:r>
            <a:r>
              <a:rPr lang="de-DE" sz="1800" dirty="0" err="1">
                <a:sym typeface="Wingdings" panose="05000000000000000000" pitchFamily="2" charset="2"/>
              </a:rPr>
              <a:t>algorithms</a:t>
            </a:r>
            <a:endParaRPr lang="de-DE" sz="1800" dirty="0">
              <a:sym typeface="Wingdings" panose="05000000000000000000" pitchFamily="2" charset="2"/>
            </a:endParaRPr>
          </a:p>
          <a:p>
            <a:pPr lvl="1"/>
            <a:r>
              <a:rPr lang="de-DE" sz="1800" dirty="0"/>
              <a:t> </a:t>
            </a:r>
            <a:r>
              <a:rPr lang="de-DE" sz="1800" dirty="0">
                <a:solidFill>
                  <a:schemeClr val="accent5"/>
                </a:solidFill>
              </a:rPr>
              <a:t>„ICA </a:t>
            </a:r>
            <a:r>
              <a:rPr lang="de-DE" sz="1800" dirty="0" err="1">
                <a:solidFill>
                  <a:schemeClr val="accent5"/>
                </a:solidFill>
              </a:rPr>
              <a:t>tries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to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decorrelate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mixed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up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signals</a:t>
            </a:r>
            <a:r>
              <a:rPr lang="de-DE" sz="1800" dirty="0">
                <a:solidFill>
                  <a:schemeClr val="accent5"/>
                </a:solidFill>
              </a:rPr>
              <a:t> and find </a:t>
            </a:r>
            <a:r>
              <a:rPr lang="de-DE" sz="1800" dirty="0" err="1">
                <a:solidFill>
                  <a:schemeClr val="accent5"/>
                </a:solidFill>
              </a:rPr>
              <a:t>the</a:t>
            </a:r>
            <a:r>
              <a:rPr lang="de-DE" sz="1800" dirty="0">
                <a:solidFill>
                  <a:schemeClr val="accent5"/>
                </a:solidFill>
              </a:rPr>
              <a:t> optimal </a:t>
            </a:r>
            <a:r>
              <a:rPr lang="de-DE" sz="1800" dirty="0" err="1">
                <a:solidFill>
                  <a:schemeClr val="accent5"/>
                </a:solidFill>
              </a:rPr>
              <a:t>demixing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matrix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based</a:t>
            </a:r>
            <a:r>
              <a:rPr lang="de-DE" sz="1800" dirty="0">
                <a:solidFill>
                  <a:schemeClr val="accent5"/>
                </a:solidFill>
              </a:rPr>
              <a:t> on </a:t>
            </a:r>
            <a:r>
              <a:rPr lang="de-DE" sz="1800" dirty="0" err="1">
                <a:solidFill>
                  <a:schemeClr val="accent5"/>
                </a:solidFill>
              </a:rPr>
              <a:t>optimizing</a:t>
            </a:r>
            <a:r>
              <a:rPr lang="de-DE" sz="1800" dirty="0">
                <a:solidFill>
                  <a:schemeClr val="accent5"/>
                </a:solidFill>
              </a:rPr>
              <a:t> different </a:t>
            </a:r>
            <a:r>
              <a:rPr lang="de-DE" sz="1800" dirty="0" err="1">
                <a:solidFill>
                  <a:schemeClr val="accent5"/>
                </a:solidFill>
              </a:rPr>
              <a:t>measures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of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independence</a:t>
            </a:r>
            <a:r>
              <a:rPr lang="de-DE" sz="1800" dirty="0">
                <a:solidFill>
                  <a:schemeClr val="accent5"/>
                </a:solidFill>
              </a:rPr>
              <a:t>“</a:t>
            </a:r>
            <a:endParaRPr lang="en-GB" sz="1800" dirty="0">
              <a:solidFill>
                <a:schemeClr val="accent5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086E33E-8EF4-402D-99AB-CD5B9301E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468" y="4088677"/>
            <a:ext cx="8856664" cy="391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2DAEAD1-139B-4B44-B025-705F1D7500F3}"/>
              </a:ext>
            </a:extLst>
          </p:cNvPr>
          <p:cNvSpPr/>
          <p:nvPr/>
        </p:nvSpPr>
        <p:spPr>
          <a:xfrm>
            <a:off x="8771565" y="5273263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D9A4FA4-4F4A-4119-AC77-265F56026E3A}"/>
              </a:ext>
            </a:extLst>
          </p:cNvPr>
          <p:cNvSpPr/>
          <p:nvPr/>
        </p:nvSpPr>
        <p:spPr>
          <a:xfrm>
            <a:off x="8172250" y="6511611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C3B1060-3AD2-4BF5-80D7-4C90C2415F74}"/>
              </a:ext>
            </a:extLst>
          </p:cNvPr>
          <p:cNvSpPr/>
          <p:nvPr/>
        </p:nvSpPr>
        <p:spPr>
          <a:xfrm>
            <a:off x="8771565" y="5683948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23" name="Textfeld 5122">
            <a:extLst>
              <a:ext uri="{FF2B5EF4-FFF2-40B4-BE49-F238E27FC236}">
                <a16:creationId xmlns:a16="http://schemas.microsoft.com/office/drawing/2014/main" id="{9255765B-34DD-4DE5-8366-A975D32C338F}"/>
              </a:ext>
            </a:extLst>
          </p:cNvPr>
          <p:cNvSpPr txBox="1"/>
          <p:nvPr/>
        </p:nvSpPr>
        <p:spPr>
          <a:xfrm>
            <a:off x="8795882" y="4162435"/>
            <a:ext cx="2137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000000"/>
                </a:solidFill>
              </a:rPr>
              <a:t>CoroICA</a:t>
            </a:r>
            <a:endParaRPr lang="en-GB" sz="1400" dirty="0">
              <a:solidFill>
                <a:srgbClr val="000000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8B77382-3015-47E6-8D9A-08EF925974A5}"/>
              </a:ext>
            </a:extLst>
          </p:cNvPr>
          <p:cNvSpPr/>
          <p:nvPr/>
        </p:nvSpPr>
        <p:spPr>
          <a:xfrm>
            <a:off x="8795882" y="4540480"/>
            <a:ext cx="1492520" cy="682259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38390DF-628F-4D98-AD52-74CBC228F92F}"/>
              </a:ext>
            </a:extLst>
          </p:cNvPr>
          <p:cNvSpPr/>
          <p:nvPr/>
        </p:nvSpPr>
        <p:spPr>
          <a:xfrm>
            <a:off x="8765028" y="6204141"/>
            <a:ext cx="1365372" cy="256983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ED99C27-0D97-448D-B132-B0855BD7594D}"/>
              </a:ext>
            </a:extLst>
          </p:cNvPr>
          <p:cNvSpPr/>
          <p:nvPr/>
        </p:nvSpPr>
        <p:spPr>
          <a:xfrm>
            <a:off x="6157399" y="6922227"/>
            <a:ext cx="1365372" cy="436173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75251ED-5FCA-4A0C-9841-BDB972DB047C}"/>
              </a:ext>
            </a:extLst>
          </p:cNvPr>
          <p:cNvSpPr/>
          <p:nvPr/>
        </p:nvSpPr>
        <p:spPr>
          <a:xfrm rot="2355983">
            <a:off x="5452272" y="6897191"/>
            <a:ext cx="1365372" cy="660441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2DA66CB-F5A2-4222-AD4C-E3EA6047AFD7}"/>
              </a:ext>
            </a:extLst>
          </p:cNvPr>
          <p:cNvSpPr/>
          <p:nvPr/>
        </p:nvSpPr>
        <p:spPr>
          <a:xfrm>
            <a:off x="3494915" y="6261786"/>
            <a:ext cx="1815233" cy="660441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CE05E117-9B13-419E-B133-A6BBC7DD441E}"/>
              </a:ext>
            </a:extLst>
          </p:cNvPr>
          <p:cNvSpPr/>
          <p:nvPr/>
        </p:nvSpPr>
        <p:spPr>
          <a:xfrm>
            <a:off x="8622357" y="4767263"/>
            <a:ext cx="178743" cy="564357"/>
          </a:xfrm>
          <a:custGeom>
            <a:avLst/>
            <a:gdLst>
              <a:gd name="connsiteX0" fmla="*/ 140654 w 178743"/>
              <a:gd name="connsiteY0" fmla="*/ 44037 h 564357"/>
              <a:gd name="connsiteX1" fmla="*/ 140547 w 178743"/>
              <a:gd name="connsiteY1" fmla="*/ 44041 h 564357"/>
              <a:gd name="connsiteX2" fmla="*/ 140523 w 178743"/>
              <a:gd name="connsiteY2" fmla="*/ 44133 h 564357"/>
              <a:gd name="connsiteX3" fmla="*/ 140643 w 178743"/>
              <a:gd name="connsiteY3" fmla="*/ 44053 h 564357"/>
              <a:gd name="connsiteX4" fmla="*/ 123975 w 178743"/>
              <a:gd name="connsiteY4" fmla="*/ 30957 h 564357"/>
              <a:gd name="connsiteX5" fmla="*/ 135881 w 178743"/>
              <a:gd name="connsiteY5" fmla="*/ 34529 h 564357"/>
              <a:gd name="connsiteX6" fmla="*/ 139453 w 178743"/>
              <a:gd name="connsiteY6" fmla="*/ 38101 h 564357"/>
              <a:gd name="connsiteX7" fmla="*/ 139886 w 178743"/>
              <a:gd name="connsiteY7" fmla="*/ 43778 h 564357"/>
              <a:gd name="connsiteX8" fmla="*/ 137072 w 178743"/>
              <a:gd name="connsiteY8" fmla="*/ 42863 h 564357"/>
              <a:gd name="connsiteX9" fmla="*/ 133500 w 178743"/>
              <a:gd name="connsiteY9" fmla="*/ 39291 h 564357"/>
              <a:gd name="connsiteX10" fmla="*/ 127547 w 178743"/>
              <a:gd name="connsiteY10" fmla="*/ 32148 h 564357"/>
              <a:gd name="connsiteX11" fmla="*/ 123975 w 178743"/>
              <a:gd name="connsiteY11" fmla="*/ 30957 h 564357"/>
              <a:gd name="connsiteX12" fmla="*/ 168495 w 178743"/>
              <a:gd name="connsiteY12" fmla="*/ 25182 h 564357"/>
              <a:gd name="connsiteX13" fmla="*/ 166837 w 178743"/>
              <a:gd name="connsiteY13" fmla="*/ 55960 h 564357"/>
              <a:gd name="connsiteX14" fmla="*/ 162865 w 178743"/>
              <a:gd name="connsiteY14" fmla="*/ 55021 h 564357"/>
              <a:gd name="connsiteX15" fmla="*/ 159523 w 178743"/>
              <a:gd name="connsiteY15" fmla="*/ 53916 h 564357"/>
              <a:gd name="connsiteX16" fmla="*/ 178743 w 178743"/>
              <a:gd name="connsiteY16" fmla="*/ 0 h 564357"/>
              <a:gd name="connsiteX17" fmla="*/ 169477 w 178743"/>
              <a:gd name="connsiteY17" fmla="*/ 22036 h 564357"/>
              <a:gd name="connsiteX18" fmla="*/ 168495 w 178743"/>
              <a:gd name="connsiteY18" fmla="*/ 25182 h 564357"/>
              <a:gd name="connsiteX19" fmla="*/ 168545 w 178743"/>
              <a:gd name="connsiteY19" fmla="*/ 24253 h 564357"/>
              <a:gd name="connsiteX20" fmla="*/ 156721 w 178743"/>
              <a:gd name="connsiteY20" fmla="*/ 52372 h 564357"/>
              <a:gd name="connsiteX21" fmla="*/ 158503 w 178743"/>
              <a:gd name="connsiteY21" fmla="*/ 53579 h 564357"/>
              <a:gd name="connsiteX22" fmla="*/ 159523 w 178743"/>
              <a:gd name="connsiteY22" fmla="*/ 53916 h 564357"/>
              <a:gd name="connsiteX23" fmla="*/ 150 w 178743"/>
              <a:gd name="connsiteY23" fmla="*/ 564357 h 564357"/>
              <a:gd name="connsiteX24" fmla="*/ 150 w 178743"/>
              <a:gd name="connsiteY24" fmla="*/ 482204 h 564357"/>
              <a:gd name="connsiteX25" fmla="*/ 1340 w 178743"/>
              <a:gd name="connsiteY25" fmla="*/ 467916 h 564357"/>
              <a:gd name="connsiteX26" fmla="*/ 3722 w 178743"/>
              <a:gd name="connsiteY26" fmla="*/ 465535 h 564357"/>
              <a:gd name="connsiteX27" fmla="*/ 4912 w 178743"/>
              <a:gd name="connsiteY27" fmla="*/ 461963 h 564357"/>
              <a:gd name="connsiteX28" fmla="*/ 9675 w 178743"/>
              <a:gd name="connsiteY28" fmla="*/ 408385 h 564357"/>
              <a:gd name="connsiteX29" fmla="*/ 16818 w 178743"/>
              <a:gd name="connsiteY29" fmla="*/ 384573 h 564357"/>
              <a:gd name="connsiteX30" fmla="*/ 23962 w 178743"/>
              <a:gd name="connsiteY30" fmla="*/ 378619 h 564357"/>
              <a:gd name="connsiteX31" fmla="*/ 27534 w 178743"/>
              <a:gd name="connsiteY31" fmla="*/ 358379 h 564357"/>
              <a:gd name="connsiteX32" fmla="*/ 28725 w 178743"/>
              <a:gd name="connsiteY32" fmla="*/ 316707 h 564357"/>
              <a:gd name="connsiteX33" fmla="*/ 31106 w 178743"/>
              <a:gd name="connsiteY33" fmla="*/ 310754 h 564357"/>
              <a:gd name="connsiteX34" fmla="*/ 32297 w 178743"/>
              <a:gd name="connsiteY34" fmla="*/ 307182 h 564357"/>
              <a:gd name="connsiteX35" fmla="*/ 35868 w 178743"/>
              <a:gd name="connsiteY35" fmla="*/ 300038 h 564357"/>
              <a:gd name="connsiteX36" fmla="*/ 39440 w 178743"/>
              <a:gd name="connsiteY36" fmla="*/ 298848 h 564357"/>
              <a:gd name="connsiteX37" fmla="*/ 44203 w 178743"/>
              <a:gd name="connsiteY37" fmla="*/ 273844 h 564357"/>
              <a:gd name="connsiteX38" fmla="*/ 46584 w 178743"/>
              <a:gd name="connsiteY38" fmla="*/ 266701 h 564357"/>
              <a:gd name="connsiteX39" fmla="*/ 47775 w 178743"/>
              <a:gd name="connsiteY39" fmla="*/ 259557 h 564357"/>
              <a:gd name="connsiteX40" fmla="*/ 50156 w 178743"/>
              <a:gd name="connsiteY40" fmla="*/ 255985 h 564357"/>
              <a:gd name="connsiteX41" fmla="*/ 51347 w 178743"/>
              <a:gd name="connsiteY41" fmla="*/ 221457 h 564357"/>
              <a:gd name="connsiteX42" fmla="*/ 53728 w 178743"/>
              <a:gd name="connsiteY42" fmla="*/ 217885 h 564357"/>
              <a:gd name="connsiteX43" fmla="*/ 54918 w 178743"/>
              <a:gd name="connsiteY43" fmla="*/ 178594 h 564357"/>
              <a:gd name="connsiteX44" fmla="*/ 58490 w 178743"/>
              <a:gd name="connsiteY44" fmla="*/ 175023 h 564357"/>
              <a:gd name="connsiteX45" fmla="*/ 59681 w 178743"/>
              <a:gd name="connsiteY45" fmla="*/ 171451 h 564357"/>
              <a:gd name="connsiteX46" fmla="*/ 62062 w 178743"/>
              <a:gd name="connsiteY46" fmla="*/ 166688 h 564357"/>
              <a:gd name="connsiteX47" fmla="*/ 63253 w 178743"/>
              <a:gd name="connsiteY47" fmla="*/ 163116 h 564357"/>
              <a:gd name="connsiteX48" fmla="*/ 66825 w 178743"/>
              <a:gd name="connsiteY48" fmla="*/ 154782 h 564357"/>
              <a:gd name="connsiteX49" fmla="*/ 73968 w 178743"/>
              <a:gd name="connsiteY49" fmla="*/ 151210 h 564357"/>
              <a:gd name="connsiteX50" fmla="*/ 81112 w 178743"/>
              <a:gd name="connsiteY50" fmla="*/ 146448 h 564357"/>
              <a:gd name="connsiteX51" fmla="*/ 81941 w 178743"/>
              <a:gd name="connsiteY51" fmla="*/ 145827 h 564357"/>
              <a:gd name="connsiteX52" fmla="*/ 82718 w 178743"/>
              <a:gd name="connsiteY52" fmla="*/ 141897 h 564357"/>
              <a:gd name="connsiteX53" fmla="*/ 84684 w 178743"/>
              <a:gd name="connsiteY53" fmla="*/ 119062 h 564357"/>
              <a:gd name="connsiteX54" fmla="*/ 85874 w 178743"/>
              <a:gd name="connsiteY54" fmla="*/ 115490 h 564357"/>
              <a:gd name="connsiteX55" fmla="*/ 88256 w 178743"/>
              <a:gd name="connsiteY55" fmla="*/ 107156 h 564357"/>
              <a:gd name="connsiteX56" fmla="*/ 89446 w 178743"/>
              <a:gd name="connsiteY56" fmla="*/ 103584 h 564357"/>
              <a:gd name="connsiteX57" fmla="*/ 91827 w 178743"/>
              <a:gd name="connsiteY57" fmla="*/ 100012 h 564357"/>
              <a:gd name="connsiteX58" fmla="*/ 93018 w 178743"/>
              <a:gd name="connsiteY58" fmla="*/ 86915 h 564357"/>
              <a:gd name="connsiteX59" fmla="*/ 95399 w 178743"/>
              <a:gd name="connsiteY59" fmla="*/ 83343 h 564357"/>
              <a:gd name="connsiteX60" fmla="*/ 98971 w 178743"/>
              <a:gd name="connsiteY60" fmla="*/ 72628 h 564357"/>
              <a:gd name="connsiteX61" fmla="*/ 107306 w 178743"/>
              <a:gd name="connsiteY61" fmla="*/ 65484 h 564357"/>
              <a:gd name="connsiteX62" fmla="*/ 110877 w 178743"/>
              <a:gd name="connsiteY62" fmla="*/ 61912 h 564357"/>
              <a:gd name="connsiteX63" fmla="*/ 116831 w 178743"/>
              <a:gd name="connsiteY63" fmla="*/ 60721 h 564357"/>
              <a:gd name="connsiteX64" fmla="*/ 120402 w 178743"/>
              <a:gd name="connsiteY64" fmla="*/ 57150 h 564357"/>
              <a:gd name="connsiteX65" fmla="*/ 122784 w 178743"/>
              <a:gd name="connsiteY65" fmla="*/ 53578 h 564357"/>
              <a:gd name="connsiteX66" fmla="*/ 129927 w 178743"/>
              <a:gd name="connsiteY66" fmla="*/ 52387 h 564357"/>
              <a:gd name="connsiteX67" fmla="*/ 133499 w 178743"/>
              <a:gd name="connsiteY67" fmla="*/ 48815 h 564357"/>
              <a:gd name="connsiteX68" fmla="*/ 139942 w 178743"/>
              <a:gd name="connsiteY68" fmla="*/ 44520 h 564357"/>
              <a:gd name="connsiteX69" fmla="*/ 139886 w 178743"/>
              <a:gd name="connsiteY69" fmla="*/ 43778 h 564357"/>
              <a:gd name="connsiteX70" fmla="*/ 140659 w 178743"/>
              <a:gd name="connsiteY70" fmla="*/ 44030 h 564357"/>
              <a:gd name="connsiteX71" fmla="*/ 143024 w 178743"/>
              <a:gd name="connsiteY71" fmla="*/ 40481 h 564357"/>
              <a:gd name="connsiteX72" fmla="*/ 148977 w 178743"/>
              <a:gd name="connsiteY72" fmla="*/ 34528 h 564357"/>
              <a:gd name="connsiteX73" fmla="*/ 150168 w 178743"/>
              <a:gd name="connsiteY73" fmla="*/ 29765 h 564357"/>
              <a:gd name="connsiteX74" fmla="*/ 160884 w 178743"/>
              <a:gd name="connsiteY74" fmla="*/ 20240 h 564357"/>
              <a:gd name="connsiteX75" fmla="*/ 166837 w 178743"/>
              <a:gd name="connsiteY75" fmla="*/ 9525 h 564357"/>
              <a:gd name="connsiteX76" fmla="*/ 169118 w 178743"/>
              <a:gd name="connsiteY76" fmla="*/ 8765 h 564357"/>
              <a:gd name="connsiteX77" fmla="*/ 169106 w 178743"/>
              <a:gd name="connsiteY77" fmla="*/ 6329 h 564357"/>
              <a:gd name="connsiteX78" fmla="*/ 169348 w 178743"/>
              <a:gd name="connsiteY78" fmla="*/ 8688 h 564357"/>
              <a:gd name="connsiteX79" fmla="*/ 170409 w 178743"/>
              <a:gd name="connsiteY79" fmla="*/ 8334 h 56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78743" h="564357">
                <a:moveTo>
                  <a:pt x="140654" y="44037"/>
                </a:moveTo>
                <a:lnTo>
                  <a:pt x="140547" y="44041"/>
                </a:lnTo>
                <a:lnTo>
                  <a:pt x="140523" y="44133"/>
                </a:lnTo>
                <a:lnTo>
                  <a:pt x="140643" y="44053"/>
                </a:lnTo>
                <a:close/>
                <a:moveTo>
                  <a:pt x="123975" y="30957"/>
                </a:moveTo>
                <a:cubicBezTo>
                  <a:pt x="129198" y="33568"/>
                  <a:pt x="130302" y="33413"/>
                  <a:pt x="135881" y="34529"/>
                </a:cubicBezTo>
                <a:cubicBezTo>
                  <a:pt x="137072" y="35720"/>
                  <a:pt x="139386" y="36418"/>
                  <a:pt x="139453" y="38101"/>
                </a:cubicBezTo>
                <a:lnTo>
                  <a:pt x="139886" y="43778"/>
                </a:lnTo>
                <a:lnTo>
                  <a:pt x="137072" y="42863"/>
                </a:lnTo>
                <a:cubicBezTo>
                  <a:pt x="135881" y="41672"/>
                  <a:pt x="134578" y="40585"/>
                  <a:pt x="133500" y="39291"/>
                </a:cubicBezTo>
                <a:cubicBezTo>
                  <a:pt x="130756" y="35998"/>
                  <a:pt x="131457" y="34755"/>
                  <a:pt x="127547" y="32148"/>
                </a:cubicBezTo>
                <a:cubicBezTo>
                  <a:pt x="126503" y="31452"/>
                  <a:pt x="122852" y="30396"/>
                  <a:pt x="123975" y="30957"/>
                </a:cubicBezTo>
                <a:close/>
                <a:moveTo>
                  <a:pt x="168495" y="25182"/>
                </a:moveTo>
                <a:lnTo>
                  <a:pt x="166837" y="55960"/>
                </a:lnTo>
                <a:cubicBezTo>
                  <a:pt x="166802" y="56197"/>
                  <a:pt x="164866" y="55651"/>
                  <a:pt x="162865" y="55021"/>
                </a:cubicBezTo>
                <a:lnTo>
                  <a:pt x="159523" y="53916"/>
                </a:lnTo>
                <a:close/>
                <a:moveTo>
                  <a:pt x="178743" y="0"/>
                </a:moveTo>
                <a:lnTo>
                  <a:pt x="169477" y="22036"/>
                </a:lnTo>
                <a:lnTo>
                  <a:pt x="168495" y="25182"/>
                </a:lnTo>
                <a:lnTo>
                  <a:pt x="168545" y="24253"/>
                </a:lnTo>
                <a:lnTo>
                  <a:pt x="156721" y="52372"/>
                </a:lnTo>
                <a:lnTo>
                  <a:pt x="158503" y="53579"/>
                </a:lnTo>
                <a:lnTo>
                  <a:pt x="159523" y="53916"/>
                </a:lnTo>
                <a:lnTo>
                  <a:pt x="150" y="564357"/>
                </a:lnTo>
                <a:cubicBezTo>
                  <a:pt x="150" y="536973"/>
                  <a:pt x="-188" y="509586"/>
                  <a:pt x="150" y="482204"/>
                </a:cubicBezTo>
                <a:cubicBezTo>
                  <a:pt x="209" y="477425"/>
                  <a:pt x="339" y="472589"/>
                  <a:pt x="1340" y="467916"/>
                </a:cubicBezTo>
                <a:cubicBezTo>
                  <a:pt x="1575" y="466818"/>
                  <a:pt x="3144" y="466498"/>
                  <a:pt x="3722" y="465535"/>
                </a:cubicBezTo>
                <a:cubicBezTo>
                  <a:pt x="4368" y="464459"/>
                  <a:pt x="4515" y="463154"/>
                  <a:pt x="4912" y="461963"/>
                </a:cubicBezTo>
                <a:cubicBezTo>
                  <a:pt x="23106" y="449835"/>
                  <a:pt x="3458" y="464341"/>
                  <a:pt x="9675" y="408385"/>
                </a:cubicBezTo>
                <a:cubicBezTo>
                  <a:pt x="10590" y="400149"/>
                  <a:pt x="14437" y="392510"/>
                  <a:pt x="16818" y="384573"/>
                </a:cubicBezTo>
                <a:cubicBezTo>
                  <a:pt x="19286" y="382927"/>
                  <a:pt x="22326" y="381237"/>
                  <a:pt x="23962" y="378619"/>
                </a:cubicBezTo>
                <a:cubicBezTo>
                  <a:pt x="27625" y="372757"/>
                  <a:pt x="27266" y="364670"/>
                  <a:pt x="27534" y="358379"/>
                </a:cubicBezTo>
                <a:cubicBezTo>
                  <a:pt x="28125" y="344495"/>
                  <a:pt x="28328" y="330598"/>
                  <a:pt x="28725" y="316707"/>
                </a:cubicBezTo>
                <a:cubicBezTo>
                  <a:pt x="29519" y="314723"/>
                  <a:pt x="30356" y="312755"/>
                  <a:pt x="31106" y="310754"/>
                </a:cubicBezTo>
                <a:cubicBezTo>
                  <a:pt x="31547" y="309579"/>
                  <a:pt x="31736" y="308305"/>
                  <a:pt x="32297" y="307182"/>
                </a:cubicBezTo>
                <a:cubicBezTo>
                  <a:pt x="36909" y="297957"/>
                  <a:pt x="32879" y="309009"/>
                  <a:pt x="35868" y="300038"/>
                </a:cubicBezTo>
                <a:cubicBezTo>
                  <a:pt x="37059" y="299641"/>
                  <a:pt x="38476" y="299651"/>
                  <a:pt x="39440" y="298848"/>
                </a:cubicBezTo>
                <a:cubicBezTo>
                  <a:pt x="47033" y="292521"/>
                  <a:pt x="43012" y="282978"/>
                  <a:pt x="44203" y="273844"/>
                </a:cubicBezTo>
                <a:cubicBezTo>
                  <a:pt x="44528" y="271355"/>
                  <a:pt x="45975" y="269136"/>
                  <a:pt x="46584" y="266701"/>
                </a:cubicBezTo>
                <a:cubicBezTo>
                  <a:pt x="47170" y="264359"/>
                  <a:pt x="47378" y="261938"/>
                  <a:pt x="47775" y="259557"/>
                </a:cubicBezTo>
                <a:cubicBezTo>
                  <a:pt x="48569" y="258366"/>
                  <a:pt x="50022" y="257410"/>
                  <a:pt x="50156" y="255985"/>
                </a:cubicBezTo>
                <a:cubicBezTo>
                  <a:pt x="51231" y="244519"/>
                  <a:pt x="50272" y="232923"/>
                  <a:pt x="51347" y="221457"/>
                </a:cubicBezTo>
                <a:cubicBezTo>
                  <a:pt x="51481" y="220032"/>
                  <a:pt x="53609" y="219311"/>
                  <a:pt x="53728" y="217885"/>
                </a:cubicBezTo>
                <a:cubicBezTo>
                  <a:pt x="54816" y="204827"/>
                  <a:pt x="54521" y="191691"/>
                  <a:pt x="54918" y="178594"/>
                </a:cubicBezTo>
                <a:cubicBezTo>
                  <a:pt x="56109" y="177404"/>
                  <a:pt x="57556" y="176424"/>
                  <a:pt x="58490" y="175023"/>
                </a:cubicBezTo>
                <a:cubicBezTo>
                  <a:pt x="59186" y="173979"/>
                  <a:pt x="59187" y="172605"/>
                  <a:pt x="59681" y="171451"/>
                </a:cubicBezTo>
                <a:cubicBezTo>
                  <a:pt x="60380" y="169820"/>
                  <a:pt x="61363" y="168319"/>
                  <a:pt x="62062" y="166688"/>
                </a:cubicBezTo>
                <a:cubicBezTo>
                  <a:pt x="62556" y="165534"/>
                  <a:pt x="62692" y="164239"/>
                  <a:pt x="63253" y="163116"/>
                </a:cubicBezTo>
                <a:cubicBezTo>
                  <a:pt x="67364" y="154894"/>
                  <a:pt x="64346" y="164692"/>
                  <a:pt x="66825" y="154782"/>
                </a:cubicBezTo>
                <a:cubicBezTo>
                  <a:pt x="71441" y="151705"/>
                  <a:pt x="69040" y="152854"/>
                  <a:pt x="73968" y="151210"/>
                </a:cubicBezTo>
                <a:cubicBezTo>
                  <a:pt x="76683" y="150305"/>
                  <a:pt x="78767" y="148089"/>
                  <a:pt x="81112" y="146448"/>
                </a:cubicBezTo>
                <a:lnTo>
                  <a:pt x="81941" y="145827"/>
                </a:lnTo>
                <a:lnTo>
                  <a:pt x="82718" y="141897"/>
                </a:lnTo>
                <a:cubicBezTo>
                  <a:pt x="82650" y="140218"/>
                  <a:pt x="82641" y="136087"/>
                  <a:pt x="84684" y="119062"/>
                </a:cubicBezTo>
                <a:cubicBezTo>
                  <a:pt x="84834" y="117816"/>
                  <a:pt x="85513" y="116692"/>
                  <a:pt x="85874" y="115490"/>
                </a:cubicBezTo>
                <a:cubicBezTo>
                  <a:pt x="86704" y="112723"/>
                  <a:pt x="87426" y="109923"/>
                  <a:pt x="88256" y="107156"/>
                </a:cubicBezTo>
                <a:cubicBezTo>
                  <a:pt x="88617" y="105954"/>
                  <a:pt x="88885" y="104707"/>
                  <a:pt x="89446" y="103584"/>
                </a:cubicBezTo>
                <a:cubicBezTo>
                  <a:pt x="90086" y="102304"/>
                  <a:pt x="91033" y="101203"/>
                  <a:pt x="91827" y="100012"/>
                </a:cubicBezTo>
                <a:cubicBezTo>
                  <a:pt x="92224" y="95646"/>
                  <a:pt x="92099" y="91201"/>
                  <a:pt x="93018" y="86915"/>
                </a:cubicBezTo>
                <a:cubicBezTo>
                  <a:pt x="93318" y="85516"/>
                  <a:pt x="94849" y="84664"/>
                  <a:pt x="95399" y="83343"/>
                </a:cubicBezTo>
                <a:cubicBezTo>
                  <a:pt x="96847" y="79868"/>
                  <a:pt x="96309" y="75290"/>
                  <a:pt x="98971" y="72628"/>
                </a:cubicBezTo>
                <a:cubicBezTo>
                  <a:pt x="107841" y="63758"/>
                  <a:pt x="96606" y="74656"/>
                  <a:pt x="107306" y="65484"/>
                </a:cubicBezTo>
                <a:cubicBezTo>
                  <a:pt x="108584" y="64388"/>
                  <a:pt x="109371" y="62665"/>
                  <a:pt x="110877" y="61912"/>
                </a:cubicBezTo>
                <a:cubicBezTo>
                  <a:pt x="112687" y="61007"/>
                  <a:pt x="114846" y="61118"/>
                  <a:pt x="116831" y="60721"/>
                </a:cubicBezTo>
                <a:cubicBezTo>
                  <a:pt x="118021" y="59531"/>
                  <a:pt x="119324" y="58443"/>
                  <a:pt x="120402" y="57150"/>
                </a:cubicBezTo>
                <a:cubicBezTo>
                  <a:pt x="121318" y="56051"/>
                  <a:pt x="121504" y="54218"/>
                  <a:pt x="122784" y="53578"/>
                </a:cubicBezTo>
                <a:cubicBezTo>
                  <a:pt x="124943" y="52498"/>
                  <a:pt x="127546" y="52784"/>
                  <a:pt x="129927" y="52387"/>
                </a:cubicBezTo>
                <a:cubicBezTo>
                  <a:pt x="131118" y="51196"/>
                  <a:pt x="132170" y="49849"/>
                  <a:pt x="133499" y="48815"/>
                </a:cubicBezTo>
                <a:lnTo>
                  <a:pt x="139942" y="44520"/>
                </a:lnTo>
                <a:lnTo>
                  <a:pt x="139886" y="43778"/>
                </a:lnTo>
                <a:lnTo>
                  <a:pt x="140659" y="44030"/>
                </a:lnTo>
                <a:lnTo>
                  <a:pt x="143024" y="40481"/>
                </a:lnTo>
                <a:cubicBezTo>
                  <a:pt x="144872" y="38369"/>
                  <a:pt x="148977" y="34528"/>
                  <a:pt x="148977" y="34528"/>
                </a:cubicBezTo>
                <a:cubicBezTo>
                  <a:pt x="149374" y="32940"/>
                  <a:pt x="149229" y="31106"/>
                  <a:pt x="150168" y="29765"/>
                </a:cubicBezTo>
                <a:cubicBezTo>
                  <a:pt x="153737" y="24667"/>
                  <a:pt x="156459" y="23190"/>
                  <a:pt x="160884" y="20240"/>
                </a:cubicBezTo>
                <a:cubicBezTo>
                  <a:pt x="161932" y="17094"/>
                  <a:pt x="163764" y="10550"/>
                  <a:pt x="166837" y="9525"/>
                </a:cubicBezTo>
                <a:lnTo>
                  <a:pt x="169118" y="8765"/>
                </a:lnTo>
                <a:lnTo>
                  <a:pt x="169106" y="6329"/>
                </a:lnTo>
                <a:lnTo>
                  <a:pt x="169348" y="8688"/>
                </a:lnTo>
                <a:lnTo>
                  <a:pt x="170409" y="833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F7A5B608-1A39-4E98-BC6A-2E940C96D594}"/>
              </a:ext>
            </a:extLst>
          </p:cNvPr>
          <p:cNvSpPr/>
          <p:nvPr/>
        </p:nvSpPr>
        <p:spPr>
          <a:xfrm>
            <a:off x="8559404" y="5204221"/>
            <a:ext cx="263128" cy="241697"/>
          </a:xfrm>
          <a:custGeom>
            <a:avLst/>
            <a:gdLst>
              <a:gd name="connsiteX0" fmla="*/ 263128 w 263128"/>
              <a:gd name="connsiteY0" fmla="*/ 0 h 241697"/>
              <a:gd name="connsiteX1" fmla="*/ 248841 w 263128"/>
              <a:gd name="connsiteY1" fmla="*/ 1190 h 241697"/>
              <a:gd name="connsiteX2" fmla="*/ 245269 w 263128"/>
              <a:gd name="connsiteY2" fmla="*/ 2381 h 241697"/>
              <a:gd name="connsiteX3" fmla="*/ 211932 w 263128"/>
              <a:gd name="connsiteY3" fmla="*/ 4762 h 241697"/>
              <a:gd name="connsiteX4" fmla="*/ 204788 w 263128"/>
              <a:gd name="connsiteY4" fmla="*/ 5953 h 241697"/>
              <a:gd name="connsiteX5" fmla="*/ 188119 w 263128"/>
              <a:gd name="connsiteY5" fmla="*/ 8334 h 241697"/>
              <a:gd name="connsiteX6" fmla="*/ 182166 w 263128"/>
              <a:gd name="connsiteY6" fmla="*/ 9525 h 241697"/>
              <a:gd name="connsiteX7" fmla="*/ 175022 w 263128"/>
              <a:gd name="connsiteY7" fmla="*/ 14287 h 241697"/>
              <a:gd name="connsiteX8" fmla="*/ 171450 w 263128"/>
              <a:gd name="connsiteY8" fmla="*/ 17859 h 241697"/>
              <a:gd name="connsiteX9" fmla="*/ 166688 w 263128"/>
              <a:gd name="connsiteY9" fmla="*/ 21431 h 241697"/>
              <a:gd name="connsiteX10" fmla="*/ 159544 w 263128"/>
              <a:gd name="connsiteY10" fmla="*/ 26194 h 241697"/>
              <a:gd name="connsiteX11" fmla="*/ 158353 w 263128"/>
              <a:gd name="connsiteY11" fmla="*/ 29765 h 241697"/>
              <a:gd name="connsiteX12" fmla="*/ 154782 w 263128"/>
              <a:gd name="connsiteY12" fmla="*/ 32147 h 241697"/>
              <a:gd name="connsiteX13" fmla="*/ 147638 w 263128"/>
              <a:gd name="connsiteY13" fmla="*/ 38100 h 241697"/>
              <a:gd name="connsiteX14" fmla="*/ 141685 w 263128"/>
              <a:gd name="connsiteY14" fmla="*/ 52387 h 241697"/>
              <a:gd name="connsiteX15" fmla="*/ 139303 w 263128"/>
              <a:gd name="connsiteY15" fmla="*/ 58340 h 241697"/>
              <a:gd name="connsiteX16" fmla="*/ 133350 w 263128"/>
              <a:gd name="connsiteY16" fmla="*/ 63103 h 241697"/>
              <a:gd name="connsiteX17" fmla="*/ 128588 w 263128"/>
              <a:gd name="connsiteY17" fmla="*/ 70247 h 241697"/>
              <a:gd name="connsiteX18" fmla="*/ 127397 w 263128"/>
              <a:gd name="connsiteY18" fmla="*/ 75009 h 241697"/>
              <a:gd name="connsiteX19" fmla="*/ 120253 w 263128"/>
              <a:gd name="connsiteY19" fmla="*/ 79772 h 241697"/>
              <a:gd name="connsiteX20" fmla="*/ 119063 w 263128"/>
              <a:gd name="connsiteY20" fmla="*/ 83344 h 241697"/>
              <a:gd name="connsiteX21" fmla="*/ 111919 w 263128"/>
              <a:gd name="connsiteY21" fmla="*/ 90487 h 241697"/>
              <a:gd name="connsiteX22" fmla="*/ 108347 w 263128"/>
              <a:gd name="connsiteY22" fmla="*/ 94059 h 241697"/>
              <a:gd name="connsiteX23" fmla="*/ 104775 w 263128"/>
              <a:gd name="connsiteY23" fmla="*/ 97631 h 241697"/>
              <a:gd name="connsiteX24" fmla="*/ 101203 w 263128"/>
              <a:gd name="connsiteY24" fmla="*/ 101203 h 241697"/>
              <a:gd name="connsiteX25" fmla="*/ 96441 w 263128"/>
              <a:gd name="connsiteY25" fmla="*/ 109537 h 241697"/>
              <a:gd name="connsiteX26" fmla="*/ 95250 w 263128"/>
              <a:gd name="connsiteY26" fmla="*/ 113109 h 241697"/>
              <a:gd name="connsiteX27" fmla="*/ 89297 w 263128"/>
              <a:gd name="connsiteY27" fmla="*/ 119062 h 241697"/>
              <a:gd name="connsiteX28" fmla="*/ 88107 w 263128"/>
              <a:gd name="connsiteY28" fmla="*/ 122634 h 241697"/>
              <a:gd name="connsiteX29" fmla="*/ 83344 w 263128"/>
              <a:gd name="connsiteY29" fmla="*/ 127397 h 241697"/>
              <a:gd name="connsiteX30" fmla="*/ 80963 w 263128"/>
              <a:gd name="connsiteY30" fmla="*/ 133350 h 241697"/>
              <a:gd name="connsiteX31" fmla="*/ 77391 w 263128"/>
              <a:gd name="connsiteY31" fmla="*/ 136922 h 241697"/>
              <a:gd name="connsiteX32" fmla="*/ 75010 w 263128"/>
              <a:gd name="connsiteY32" fmla="*/ 141684 h 241697"/>
              <a:gd name="connsiteX33" fmla="*/ 71438 w 263128"/>
              <a:gd name="connsiteY33" fmla="*/ 145256 h 241697"/>
              <a:gd name="connsiteX34" fmla="*/ 69057 w 263128"/>
              <a:gd name="connsiteY34" fmla="*/ 148828 h 241697"/>
              <a:gd name="connsiteX35" fmla="*/ 67866 w 263128"/>
              <a:gd name="connsiteY35" fmla="*/ 154781 h 241697"/>
              <a:gd name="connsiteX36" fmla="*/ 64294 w 263128"/>
              <a:gd name="connsiteY36" fmla="*/ 161925 h 241697"/>
              <a:gd name="connsiteX37" fmla="*/ 63103 w 263128"/>
              <a:gd name="connsiteY37" fmla="*/ 169069 h 241697"/>
              <a:gd name="connsiteX38" fmla="*/ 59532 w 263128"/>
              <a:gd name="connsiteY38" fmla="*/ 173831 h 241697"/>
              <a:gd name="connsiteX39" fmla="*/ 57150 w 263128"/>
              <a:gd name="connsiteY39" fmla="*/ 177403 h 241697"/>
              <a:gd name="connsiteX40" fmla="*/ 53578 w 263128"/>
              <a:gd name="connsiteY40" fmla="*/ 180975 h 241697"/>
              <a:gd name="connsiteX41" fmla="*/ 48816 w 263128"/>
              <a:gd name="connsiteY41" fmla="*/ 192881 h 241697"/>
              <a:gd name="connsiteX42" fmla="*/ 45244 w 263128"/>
              <a:gd name="connsiteY42" fmla="*/ 195262 h 241697"/>
              <a:gd name="connsiteX43" fmla="*/ 42863 w 263128"/>
              <a:gd name="connsiteY43" fmla="*/ 198834 h 241697"/>
              <a:gd name="connsiteX44" fmla="*/ 39291 w 263128"/>
              <a:gd name="connsiteY44" fmla="*/ 201215 h 241697"/>
              <a:gd name="connsiteX45" fmla="*/ 33338 w 263128"/>
              <a:gd name="connsiteY45" fmla="*/ 205978 h 241697"/>
              <a:gd name="connsiteX46" fmla="*/ 30957 w 263128"/>
              <a:gd name="connsiteY46" fmla="*/ 209550 h 241697"/>
              <a:gd name="connsiteX47" fmla="*/ 23813 w 263128"/>
              <a:gd name="connsiteY47" fmla="*/ 215503 h 241697"/>
              <a:gd name="connsiteX48" fmla="*/ 19050 w 263128"/>
              <a:gd name="connsiteY48" fmla="*/ 221456 h 241697"/>
              <a:gd name="connsiteX49" fmla="*/ 16669 w 263128"/>
              <a:gd name="connsiteY49" fmla="*/ 225028 h 241697"/>
              <a:gd name="connsiteX50" fmla="*/ 9525 w 263128"/>
              <a:gd name="connsiteY50" fmla="*/ 230981 h 241697"/>
              <a:gd name="connsiteX51" fmla="*/ 4763 w 263128"/>
              <a:gd name="connsiteY51" fmla="*/ 238125 h 241697"/>
              <a:gd name="connsiteX52" fmla="*/ 0 w 263128"/>
              <a:gd name="connsiteY52" fmla="*/ 241697 h 241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63128" h="241697">
                <a:moveTo>
                  <a:pt x="263128" y="0"/>
                </a:moveTo>
                <a:cubicBezTo>
                  <a:pt x="258366" y="397"/>
                  <a:pt x="253578" y="558"/>
                  <a:pt x="248841" y="1190"/>
                </a:cubicBezTo>
                <a:cubicBezTo>
                  <a:pt x="247597" y="1356"/>
                  <a:pt x="246518" y="2260"/>
                  <a:pt x="245269" y="2381"/>
                </a:cubicBezTo>
                <a:cubicBezTo>
                  <a:pt x="234180" y="3454"/>
                  <a:pt x="223044" y="3968"/>
                  <a:pt x="211932" y="4762"/>
                </a:cubicBezTo>
                <a:lnTo>
                  <a:pt x="204788" y="5953"/>
                </a:lnTo>
                <a:lnTo>
                  <a:pt x="188119" y="8334"/>
                </a:lnTo>
                <a:cubicBezTo>
                  <a:pt x="186120" y="8650"/>
                  <a:pt x="184150" y="9128"/>
                  <a:pt x="182166" y="9525"/>
                </a:cubicBezTo>
                <a:cubicBezTo>
                  <a:pt x="179800" y="16621"/>
                  <a:pt x="183068" y="10264"/>
                  <a:pt x="175022" y="14287"/>
                </a:cubicBezTo>
                <a:cubicBezTo>
                  <a:pt x="173516" y="15040"/>
                  <a:pt x="172728" y="16763"/>
                  <a:pt x="171450" y="17859"/>
                </a:cubicBezTo>
                <a:cubicBezTo>
                  <a:pt x="169943" y="19150"/>
                  <a:pt x="168314" y="20293"/>
                  <a:pt x="166688" y="21431"/>
                </a:cubicBezTo>
                <a:cubicBezTo>
                  <a:pt x="164343" y="23072"/>
                  <a:pt x="159544" y="26194"/>
                  <a:pt x="159544" y="26194"/>
                </a:cubicBezTo>
                <a:cubicBezTo>
                  <a:pt x="159147" y="27384"/>
                  <a:pt x="159137" y="28785"/>
                  <a:pt x="158353" y="29765"/>
                </a:cubicBezTo>
                <a:cubicBezTo>
                  <a:pt x="157459" y="30882"/>
                  <a:pt x="155881" y="31231"/>
                  <a:pt x="154782" y="32147"/>
                </a:cubicBezTo>
                <a:cubicBezTo>
                  <a:pt x="145628" y="39777"/>
                  <a:pt x="156494" y="32197"/>
                  <a:pt x="147638" y="38100"/>
                </a:cubicBezTo>
                <a:cubicBezTo>
                  <a:pt x="143311" y="51083"/>
                  <a:pt x="147551" y="39485"/>
                  <a:pt x="141685" y="52387"/>
                </a:cubicBezTo>
                <a:cubicBezTo>
                  <a:pt x="140800" y="54333"/>
                  <a:pt x="140615" y="56653"/>
                  <a:pt x="139303" y="58340"/>
                </a:cubicBezTo>
                <a:cubicBezTo>
                  <a:pt x="137743" y="60346"/>
                  <a:pt x="135050" y="61214"/>
                  <a:pt x="133350" y="63103"/>
                </a:cubicBezTo>
                <a:cubicBezTo>
                  <a:pt x="131436" y="65230"/>
                  <a:pt x="128588" y="70247"/>
                  <a:pt x="128588" y="70247"/>
                </a:cubicBezTo>
                <a:cubicBezTo>
                  <a:pt x="128191" y="71834"/>
                  <a:pt x="128475" y="73778"/>
                  <a:pt x="127397" y="75009"/>
                </a:cubicBezTo>
                <a:cubicBezTo>
                  <a:pt x="125512" y="77163"/>
                  <a:pt x="120253" y="79772"/>
                  <a:pt x="120253" y="79772"/>
                </a:cubicBezTo>
                <a:cubicBezTo>
                  <a:pt x="119856" y="80963"/>
                  <a:pt x="119834" y="82353"/>
                  <a:pt x="119063" y="83344"/>
                </a:cubicBezTo>
                <a:cubicBezTo>
                  <a:pt x="116996" y="86002"/>
                  <a:pt x="114300" y="88106"/>
                  <a:pt x="111919" y="90487"/>
                </a:cubicBezTo>
                <a:lnTo>
                  <a:pt x="108347" y="94059"/>
                </a:lnTo>
                <a:lnTo>
                  <a:pt x="104775" y="97631"/>
                </a:lnTo>
                <a:lnTo>
                  <a:pt x="101203" y="101203"/>
                </a:lnTo>
                <a:cubicBezTo>
                  <a:pt x="98476" y="109390"/>
                  <a:pt x="102205" y="99451"/>
                  <a:pt x="96441" y="109537"/>
                </a:cubicBezTo>
                <a:cubicBezTo>
                  <a:pt x="95818" y="110627"/>
                  <a:pt x="95811" y="111986"/>
                  <a:pt x="95250" y="113109"/>
                </a:cubicBezTo>
                <a:cubicBezTo>
                  <a:pt x="93265" y="117078"/>
                  <a:pt x="92870" y="116681"/>
                  <a:pt x="89297" y="119062"/>
                </a:cubicBezTo>
                <a:cubicBezTo>
                  <a:pt x="88900" y="120253"/>
                  <a:pt x="88836" y="121613"/>
                  <a:pt x="88107" y="122634"/>
                </a:cubicBezTo>
                <a:cubicBezTo>
                  <a:pt x="86802" y="124461"/>
                  <a:pt x="83344" y="127397"/>
                  <a:pt x="83344" y="127397"/>
                </a:cubicBezTo>
                <a:cubicBezTo>
                  <a:pt x="82550" y="129381"/>
                  <a:pt x="82096" y="131538"/>
                  <a:pt x="80963" y="133350"/>
                </a:cubicBezTo>
                <a:cubicBezTo>
                  <a:pt x="80071" y="134778"/>
                  <a:pt x="78370" y="135552"/>
                  <a:pt x="77391" y="136922"/>
                </a:cubicBezTo>
                <a:cubicBezTo>
                  <a:pt x="76359" y="138366"/>
                  <a:pt x="76042" y="140240"/>
                  <a:pt x="75010" y="141684"/>
                </a:cubicBezTo>
                <a:cubicBezTo>
                  <a:pt x="74031" y="143054"/>
                  <a:pt x="72516" y="143962"/>
                  <a:pt x="71438" y="145256"/>
                </a:cubicBezTo>
                <a:cubicBezTo>
                  <a:pt x="70522" y="146355"/>
                  <a:pt x="69851" y="147637"/>
                  <a:pt x="69057" y="148828"/>
                </a:cubicBezTo>
                <a:cubicBezTo>
                  <a:pt x="68660" y="150812"/>
                  <a:pt x="68577" y="152886"/>
                  <a:pt x="67866" y="154781"/>
                </a:cubicBezTo>
                <a:cubicBezTo>
                  <a:pt x="64364" y="164120"/>
                  <a:pt x="66311" y="152853"/>
                  <a:pt x="64294" y="161925"/>
                </a:cubicBezTo>
                <a:cubicBezTo>
                  <a:pt x="63770" y="164282"/>
                  <a:pt x="64000" y="166827"/>
                  <a:pt x="63103" y="169069"/>
                </a:cubicBezTo>
                <a:cubicBezTo>
                  <a:pt x="62366" y="170911"/>
                  <a:pt x="60685" y="172217"/>
                  <a:pt x="59532" y="173831"/>
                </a:cubicBezTo>
                <a:cubicBezTo>
                  <a:pt x="58700" y="174996"/>
                  <a:pt x="58066" y="176304"/>
                  <a:pt x="57150" y="177403"/>
                </a:cubicBezTo>
                <a:cubicBezTo>
                  <a:pt x="56072" y="178697"/>
                  <a:pt x="54557" y="179605"/>
                  <a:pt x="53578" y="180975"/>
                </a:cubicBezTo>
                <a:cubicBezTo>
                  <a:pt x="46022" y="191553"/>
                  <a:pt x="57490" y="179003"/>
                  <a:pt x="48816" y="192881"/>
                </a:cubicBezTo>
                <a:cubicBezTo>
                  <a:pt x="48058" y="194094"/>
                  <a:pt x="46435" y="194468"/>
                  <a:pt x="45244" y="195262"/>
                </a:cubicBezTo>
                <a:cubicBezTo>
                  <a:pt x="44450" y="196453"/>
                  <a:pt x="43875" y="197822"/>
                  <a:pt x="42863" y="198834"/>
                </a:cubicBezTo>
                <a:cubicBezTo>
                  <a:pt x="41851" y="199846"/>
                  <a:pt x="40408" y="200321"/>
                  <a:pt x="39291" y="201215"/>
                </a:cubicBezTo>
                <a:cubicBezTo>
                  <a:pt x="30809" y="208002"/>
                  <a:pt x="44331" y="198650"/>
                  <a:pt x="33338" y="205978"/>
                </a:cubicBezTo>
                <a:cubicBezTo>
                  <a:pt x="32544" y="207169"/>
                  <a:pt x="31873" y="208451"/>
                  <a:pt x="30957" y="209550"/>
                </a:cubicBezTo>
                <a:cubicBezTo>
                  <a:pt x="28092" y="212988"/>
                  <a:pt x="27325" y="213162"/>
                  <a:pt x="23813" y="215503"/>
                </a:cubicBezTo>
                <a:cubicBezTo>
                  <a:pt x="16485" y="226496"/>
                  <a:pt x="25837" y="212974"/>
                  <a:pt x="19050" y="221456"/>
                </a:cubicBezTo>
                <a:cubicBezTo>
                  <a:pt x="18156" y="222573"/>
                  <a:pt x="17681" y="224016"/>
                  <a:pt x="16669" y="225028"/>
                </a:cubicBezTo>
                <a:cubicBezTo>
                  <a:pt x="9790" y="231907"/>
                  <a:pt x="16352" y="222203"/>
                  <a:pt x="9525" y="230981"/>
                </a:cubicBezTo>
                <a:cubicBezTo>
                  <a:pt x="7768" y="233240"/>
                  <a:pt x="7478" y="237220"/>
                  <a:pt x="4763" y="238125"/>
                </a:cubicBezTo>
                <a:cubicBezTo>
                  <a:pt x="349" y="239596"/>
                  <a:pt x="1752" y="238192"/>
                  <a:pt x="0" y="241697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reihandform: Form 22">
            <a:extLst>
              <a:ext uri="{FF2B5EF4-FFF2-40B4-BE49-F238E27FC236}">
                <a16:creationId xmlns:a16="http://schemas.microsoft.com/office/drawing/2014/main" id="{66379883-A410-4610-A8BB-DB69849CD4AB}"/>
              </a:ext>
            </a:extLst>
          </p:cNvPr>
          <p:cNvSpPr/>
          <p:nvPr/>
        </p:nvSpPr>
        <p:spPr>
          <a:xfrm>
            <a:off x="8707429" y="5189289"/>
            <a:ext cx="121055" cy="67945"/>
          </a:xfrm>
          <a:custGeom>
            <a:avLst/>
            <a:gdLst>
              <a:gd name="connsiteX0" fmla="*/ 24615 w 121055"/>
              <a:gd name="connsiteY0" fmla="*/ 54224 h 67945"/>
              <a:gd name="connsiteX1" fmla="*/ 29377 w 121055"/>
              <a:gd name="connsiteY1" fmla="*/ 48270 h 67945"/>
              <a:gd name="connsiteX2" fmla="*/ 31759 w 121055"/>
              <a:gd name="connsiteY2" fmla="*/ 43508 h 67945"/>
              <a:gd name="connsiteX3" fmla="*/ 37712 w 121055"/>
              <a:gd name="connsiteY3" fmla="*/ 37555 h 67945"/>
              <a:gd name="connsiteX4" fmla="*/ 42474 w 121055"/>
              <a:gd name="connsiteY4" fmla="*/ 32792 h 67945"/>
              <a:gd name="connsiteX5" fmla="*/ 43665 w 121055"/>
              <a:gd name="connsiteY5" fmla="*/ 29220 h 67945"/>
              <a:gd name="connsiteX6" fmla="*/ 54380 w 121055"/>
              <a:gd name="connsiteY6" fmla="*/ 24458 h 67945"/>
              <a:gd name="connsiteX7" fmla="*/ 57952 w 121055"/>
              <a:gd name="connsiteY7" fmla="*/ 22077 h 67945"/>
              <a:gd name="connsiteX8" fmla="*/ 65096 w 121055"/>
              <a:gd name="connsiteY8" fmla="*/ 19695 h 67945"/>
              <a:gd name="connsiteX9" fmla="*/ 67477 w 121055"/>
              <a:gd name="connsiteY9" fmla="*/ 16124 h 67945"/>
              <a:gd name="connsiteX10" fmla="*/ 80574 w 121055"/>
              <a:gd name="connsiteY10" fmla="*/ 12552 h 67945"/>
              <a:gd name="connsiteX11" fmla="*/ 87718 w 121055"/>
              <a:gd name="connsiteY11" fmla="*/ 10170 h 67945"/>
              <a:gd name="connsiteX12" fmla="*/ 92480 w 121055"/>
              <a:gd name="connsiteY12" fmla="*/ 7789 h 67945"/>
              <a:gd name="connsiteX13" fmla="*/ 99624 w 121055"/>
              <a:gd name="connsiteY13" fmla="*/ 6599 h 67945"/>
              <a:gd name="connsiteX14" fmla="*/ 107959 w 121055"/>
              <a:gd name="connsiteY14" fmla="*/ 4217 h 67945"/>
              <a:gd name="connsiteX15" fmla="*/ 112721 w 121055"/>
              <a:gd name="connsiteY15" fmla="*/ 645 h 67945"/>
              <a:gd name="connsiteX16" fmla="*/ 121055 w 121055"/>
              <a:gd name="connsiteY16" fmla="*/ 1836 h 67945"/>
              <a:gd name="connsiteX17" fmla="*/ 112721 w 121055"/>
              <a:gd name="connsiteY17" fmla="*/ 5408 h 67945"/>
              <a:gd name="connsiteX18" fmla="*/ 109149 w 121055"/>
              <a:gd name="connsiteY18" fmla="*/ 7789 h 67945"/>
              <a:gd name="connsiteX19" fmla="*/ 104387 w 121055"/>
              <a:gd name="connsiteY19" fmla="*/ 10170 h 67945"/>
              <a:gd name="connsiteX20" fmla="*/ 100815 w 121055"/>
              <a:gd name="connsiteY20" fmla="*/ 13742 h 67945"/>
              <a:gd name="connsiteX21" fmla="*/ 96052 w 121055"/>
              <a:gd name="connsiteY21" fmla="*/ 16124 h 67945"/>
              <a:gd name="connsiteX22" fmla="*/ 87718 w 121055"/>
              <a:gd name="connsiteY22" fmla="*/ 22077 h 67945"/>
              <a:gd name="connsiteX23" fmla="*/ 81765 w 121055"/>
              <a:gd name="connsiteY23" fmla="*/ 25649 h 67945"/>
              <a:gd name="connsiteX24" fmla="*/ 73430 w 121055"/>
              <a:gd name="connsiteY24" fmla="*/ 30411 h 67945"/>
              <a:gd name="connsiteX25" fmla="*/ 66287 w 121055"/>
              <a:gd name="connsiteY25" fmla="*/ 36364 h 67945"/>
              <a:gd name="connsiteX26" fmla="*/ 62715 w 121055"/>
              <a:gd name="connsiteY26" fmla="*/ 37555 h 67945"/>
              <a:gd name="connsiteX27" fmla="*/ 51999 w 121055"/>
              <a:gd name="connsiteY27" fmla="*/ 44699 h 67945"/>
              <a:gd name="connsiteX28" fmla="*/ 49618 w 121055"/>
              <a:gd name="connsiteY28" fmla="*/ 48270 h 67945"/>
              <a:gd name="connsiteX29" fmla="*/ 46046 w 121055"/>
              <a:gd name="connsiteY29" fmla="*/ 49461 h 67945"/>
              <a:gd name="connsiteX30" fmla="*/ 31759 w 121055"/>
              <a:gd name="connsiteY30" fmla="*/ 53033 h 67945"/>
              <a:gd name="connsiteX31" fmla="*/ 26996 w 121055"/>
              <a:gd name="connsiteY31" fmla="*/ 56605 h 67945"/>
              <a:gd name="connsiteX32" fmla="*/ 11518 w 121055"/>
              <a:gd name="connsiteY32" fmla="*/ 60177 h 67945"/>
              <a:gd name="connsiteX33" fmla="*/ 7946 w 121055"/>
              <a:gd name="connsiteY33" fmla="*/ 62558 h 67945"/>
              <a:gd name="connsiteX34" fmla="*/ 4374 w 121055"/>
              <a:gd name="connsiteY34" fmla="*/ 63749 h 67945"/>
              <a:gd name="connsiteX35" fmla="*/ 802 w 121055"/>
              <a:gd name="connsiteY35" fmla="*/ 67320 h 67945"/>
              <a:gd name="connsiteX36" fmla="*/ 24615 w 121055"/>
              <a:gd name="connsiteY36" fmla="*/ 54224 h 67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21055" h="67945">
                <a:moveTo>
                  <a:pt x="24615" y="54224"/>
                </a:moveTo>
                <a:cubicBezTo>
                  <a:pt x="29377" y="51049"/>
                  <a:pt x="27967" y="50385"/>
                  <a:pt x="29377" y="48270"/>
                </a:cubicBezTo>
                <a:cubicBezTo>
                  <a:pt x="30362" y="46793"/>
                  <a:pt x="30669" y="44909"/>
                  <a:pt x="31759" y="43508"/>
                </a:cubicBezTo>
                <a:cubicBezTo>
                  <a:pt x="33482" y="41293"/>
                  <a:pt x="37712" y="37555"/>
                  <a:pt x="37712" y="37555"/>
                </a:cubicBezTo>
                <a:cubicBezTo>
                  <a:pt x="40885" y="28032"/>
                  <a:pt x="36125" y="39141"/>
                  <a:pt x="42474" y="32792"/>
                </a:cubicBezTo>
                <a:cubicBezTo>
                  <a:pt x="43361" y="31905"/>
                  <a:pt x="43104" y="30343"/>
                  <a:pt x="43665" y="29220"/>
                </a:cubicBezTo>
                <a:cubicBezTo>
                  <a:pt x="46543" y="23466"/>
                  <a:pt x="46709" y="25554"/>
                  <a:pt x="54380" y="24458"/>
                </a:cubicBezTo>
                <a:cubicBezTo>
                  <a:pt x="55571" y="23664"/>
                  <a:pt x="56644" y="22658"/>
                  <a:pt x="57952" y="22077"/>
                </a:cubicBezTo>
                <a:cubicBezTo>
                  <a:pt x="60246" y="21057"/>
                  <a:pt x="65096" y="19695"/>
                  <a:pt x="65096" y="19695"/>
                </a:cubicBezTo>
                <a:cubicBezTo>
                  <a:pt x="65890" y="18505"/>
                  <a:pt x="66264" y="16882"/>
                  <a:pt x="67477" y="16124"/>
                </a:cubicBezTo>
                <a:cubicBezTo>
                  <a:pt x="71197" y="13799"/>
                  <a:pt x="76467" y="13672"/>
                  <a:pt x="80574" y="12552"/>
                </a:cubicBezTo>
                <a:cubicBezTo>
                  <a:pt x="82996" y="11892"/>
                  <a:pt x="85387" y="11102"/>
                  <a:pt x="87718" y="10170"/>
                </a:cubicBezTo>
                <a:cubicBezTo>
                  <a:pt x="89366" y="9511"/>
                  <a:pt x="90780" y="8299"/>
                  <a:pt x="92480" y="7789"/>
                </a:cubicBezTo>
                <a:cubicBezTo>
                  <a:pt x="94792" y="7095"/>
                  <a:pt x="97272" y="7142"/>
                  <a:pt x="99624" y="6599"/>
                </a:cubicBezTo>
                <a:cubicBezTo>
                  <a:pt x="102440" y="5949"/>
                  <a:pt x="105181" y="5011"/>
                  <a:pt x="107959" y="4217"/>
                </a:cubicBezTo>
                <a:cubicBezTo>
                  <a:pt x="109546" y="3026"/>
                  <a:pt x="110769" y="1000"/>
                  <a:pt x="112721" y="645"/>
                </a:cubicBezTo>
                <a:cubicBezTo>
                  <a:pt x="115482" y="143"/>
                  <a:pt x="121055" y="-970"/>
                  <a:pt x="121055" y="1836"/>
                </a:cubicBezTo>
                <a:cubicBezTo>
                  <a:pt x="121055" y="4858"/>
                  <a:pt x="115424" y="4056"/>
                  <a:pt x="112721" y="5408"/>
                </a:cubicBezTo>
                <a:cubicBezTo>
                  <a:pt x="111441" y="6048"/>
                  <a:pt x="110391" y="7079"/>
                  <a:pt x="109149" y="7789"/>
                </a:cubicBezTo>
                <a:cubicBezTo>
                  <a:pt x="107608" y="8669"/>
                  <a:pt x="105831" y="9138"/>
                  <a:pt x="104387" y="10170"/>
                </a:cubicBezTo>
                <a:cubicBezTo>
                  <a:pt x="103017" y="11149"/>
                  <a:pt x="102185" y="12763"/>
                  <a:pt x="100815" y="13742"/>
                </a:cubicBezTo>
                <a:cubicBezTo>
                  <a:pt x="99371" y="14774"/>
                  <a:pt x="97593" y="15243"/>
                  <a:pt x="96052" y="16124"/>
                </a:cubicBezTo>
                <a:cubicBezTo>
                  <a:pt x="92316" y="18259"/>
                  <a:pt x="91562" y="19514"/>
                  <a:pt x="87718" y="22077"/>
                </a:cubicBezTo>
                <a:cubicBezTo>
                  <a:pt x="85793" y="23361"/>
                  <a:pt x="83749" y="24458"/>
                  <a:pt x="81765" y="25649"/>
                </a:cubicBezTo>
                <a:cubicBezTo>
                  <a:pt x="77452" y="32117"/>
                  <a:pt x="81931" y="27223"/>
                  <a:pt x="73430" y="30411"/>
                </a:cubicBezTo>
                <a:cubicBezTo>
                  <a:pt x="68981" y="32079"/>
                  <a:pt x="70255" y="33719"/>
                  <a:pt x="66287" y="36364"/>
                </a:cubicBezTo>
                <a:cubicBezTo>
                  <a:pt x="65243" y="37060"/>
                  <a:pt x="63906" y="37158"/>
                  <a:pt x="62715" y="37555"/>
                </a:cubicBezTo>
                <a:cubicBezTo>
                  <a:pt x="51793" y="48477"/>
                  <a:pt x="69294" y="31729"/>
                  <a:pt x="51999" y="44699"/>
                </a:cubicBezTo>
                <a:cubicBezTo>
                  <a:pt x="50854" y="45557"/>
                  <a:pt x="50735" y="47376"/>
                  <a:pt x="49618" y="48270"/>
                </a:cubicBezTo>
                <a:cubicBezTo>
                  <a:pt x="48638" y="49054"/>
                  <a:pt x="47264" y="49157"/>
                  <a:pt x="46046" y="49461"/>
                </a:cubicBezTo>
                <a:cubicBezTo>
                  <a:pt x="30129" y="53440"/>
                  <a:pt x="40165" y="50230"/>
                  <a:pt x="31759" y="53033"/>
                </a:cubicBezTo>
                <a:cubicBezTo>
                  <a:pt x="30171" y="54224"/>
                  <a:pt x="28731" y="55641"/>
                  <a:pt x="26996" y="56605"/>
                </a:cubicBezTo>
                <a:cubicBezTo>
                  <a:pt x="21297" y="59771"/>
                  <a:pt x="18336" y="59325"/>
                  <a:pt x="11518" y="60177"/>
                </a:cubicBezTo>
                <a:cubicBezTo>
                  <a:pt x="10327" y="60971"/>
                  <a:pt x="9226" y="61918"/>
                  <a:pt x="7946" y="62558"/>
                </a:cubicBezTo>
                <a:cubicBezTo>
                  <a:pt x="6823" y="63119"/>
                  <a:pt x="5418" y="63053"/>
                  <a:pt x="4374" y="63749"/>
                </a:cubicBezTo>
                <a:cubicBezTo>
                  <a:pt x="2973" y="64683"/>
                  <a:pt x="2203" y="66386"/>
                  <a:pt x="802" y="67320"/>
                </a:cubicBezTo>
                <a:cubicBezTo>
                  <a:pt x="-4714" y="70997"/>
                  <a:pt x="19853" y="57399"/>
                  <a:pt x="24615" y="54224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21" name="Freihandform: Form 5120">
            <a:extLst>
              <a:ext uri="{FF2B5EF4-FFF2-40B4-BE49-F238E27FC236}">
                <a16:creationId xmlns:a16="http://schemas.microsoft.com/office/drawing/2014/main" id="{92FB8A1E-4A2D-4B2B-8E9E-2E264928A1D8}"/>
              </a:ext>
            </a:extLst>
          </p:cNvPr>
          <p:cNvSpPr/>
          <p:nvPr/>
        </p:nvSpPr>
        <p:spPr>
          <a:xfrm>
            <a:off x="8485971" y="4470212"/>
            <a:ext cx="359028" cy="966634"/>
          </a:xfrm>
          <a:custGeom>
            <a:avLst/>
            <a:gdLst>
              <a:gd name="connsiteX0" fmla="*/ 0 w 359028"/>
              <a:gd name="connsiteY0" fmla="*/ 1105134 h 1105134"/>
              <a:gd name="connsiteX1" fmla="*/ 89757 w 359028"/>
              <a:gd name="connsiteY1" fmla="*/ 1060255 h 1105134"/>
              <a:gd name="connsiteX2" fmla="*/ 129025 w 359028"/>
              <a:gd name="connsiteY2" fmla="*/ 841473 h 1105134"/>
              <a:gd name="connsiteX3" fmla="*/ 224392 w 359028"/>
              <a:gd name="connsiteY3" fmla="*/ 145855 h 1105134"/>
              <a:gd name="connsiteX4" fmla="*/ 359028 w 359028"/>
              <a:gd name="connsiteY4" fmla="*/ 0 h 1105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028" h="1105134">
                <a:moveTo>
                  <a:pt x="0" y="1105134"/>
                </a:moveTo>
                <a:cubicBezTo>
                  <a:pt x="34126" y="1104666"/>
                  <a:pt x="68253" y="1104199"/>
                  <a:pt x="89757" y="1060255"/>
                </a:cubicBezTo>
                <a:cubicBezTo>
                  <a:pt x="111261" y="1016311"/>
                  <a:pt x="106586" y="993873"/>
                  <a:pt x="129025" y="841473"/>
                </a:cubicBezTo>
                <a:cubicBezTo>
                  <a:pt x="151464" y="689073"/>
                  <a:pt x="186058" y="286101"/>
                  <a:pt x="224392" y="145855"/>
                </a:cubicBezTo>
                <a:cubicBezTo>
                  <a:pt x="262726" y="5609"/>
                  <a:pt x="265531" y="37399"/>
                  <a:pt x="359028" y="0"/>
                </a:cubicBez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186E87EC-7DC2-4BF8-8084-3C779B662F34}"/>
              </a:ext>
            </a:extLst>
          </p:cNvPr>
          <p:cNvCxnSpPr/>
          <p:nvPr/>
        </p:nvCxnSpPr>
        <p:spPr>
          <a:xfrm>
            <a:off x="8795882" y="4472481"/>
            <a:ext cx="936287" cy="0"/>
          </a:xfrm>
          <a:prstGeom prst="line">
            <a:avLst/>
          </a:prstGeom>
          <a:ln w="25400">
            <a:solidFill>
              <a:srgbClr val="6767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ihandform: Form 34">
            <a:extLst>
              <a:ext uri="{FF2B5EF4-FFF2-40B4-BE49-F238E27FC236}">
                <a16:creationId xmlns:a16="http://schemas.microsoft.com/office/drawing/2014/main" id="{5A027668-9B73-4272-99D2-638BAE66E57B}"/>
              </a:ext>
            </a:extLst>
          </p:cNvPr>
          <p:cNvSpPr/>
          <p:nvPr/>
        </p:nvSpPr>
        <p:spPr>
          <a:xfrm>
            <a:off x="8539164" y="5499496"/>
            <a:ext cx="261938" cy="944166"/>
          </a:xfrm>
          <a:custGeom>
            <a:avLst/>
            <a:gdLst>
              <a:gd name="connsiteX0" fmla="*/ 259110 w 261938"/>
              <a:gd name="connsiteY0" fmla="*/ 933972 h 944166"/>
              <a:gd name="connsiteX1" fmla="*/ 261938 w 261938"/>
              <a:gd name="connsiteY1" fmla="*/ 944166 h 944166"/>
              <a:gd name="connsiteX2" fmla="*/ 259556 w 261938"/>
              <a:gd name="connsiteY2" fmla="*/ 937022 h 944166"/>
              <a:gd name="connsiteX3" fmla="*/ 257938 w 261938"/>
              <a:gd name="connsiteY3" fmla="*/ 929747 h 944166"/>
              <a:gd name="connsiteX4" fmla="*/ 258604 w 261938"/>
              <a:gd name="connsiteY4" fmla="*/ 930514 h 944166"/>
              <a:gd name="connsiteX5" fmla="*/ 259110 w 261938"/>
              <a:gd name="connsiteY5" fmla="*/ 933972 h 944166"/>
              <a:gd name="connsiteX6" fmla="*/ 203241 w 261938"/>
              <a:gd name="connsiteY6" fmla="*/ 916086 h 944166"/>
              <a:gd name="connsiteX7" fmla="*/ 205978 w 261938"/>
              <a:gd name="connsiteY7" fmla="*/ 920353 h 944166"/>
              <a:gd name="connsiteX8" fmla="*/ 215503 w 261938"/>
              <a:gd name="connsiteY8" fmla="*/ 928687 h 944166"/>
              <a:gd name="connsiteX9" fmla="*/ 226379 w 261938"/>
              <a:gd name="connsiteY9" fmla="*/ 936301 h 944166"/>
              <a:gd name="connsiteX10" fmla="*/ 224174 w 261938"/>
              <a:gd name="connsiteY10" fmla="*/ 935956 h 944166"/>
              <a:gd name="connsiteX11" fmla="*/ 220266 w 261938"/>
              <a:gd name="connsiteY11" fmla="*/ 934641 h 944166"/>
              <a:gd name="connsiteX12" fmla="*/ 211931 w 261938"/>
              <a:gd name="connsiteY12" fmla="*/ 932259 h 944166"/>
              <a:gd name="connsiteX13" fmla="*/ 210741 w 261938"/>
              <a:gd name="connsiteY13" fmla="*/ 928687 h 944166"/>
              <a:gd name="connsiteX14" fmla="*/ 207169 w 261938"/>
              <a:gd name="connsiteY14" fmla="*/ 925116 h 944166"/>
              <a:gd name="connsiteX15" fmla="*/ 203597 w 261938"/>
              <a:gd name="connsiteY15" fmla="*/ 923925 h 944166"/>
              <a:gd name="connsiteX16" fmla="*/ 196453 w 261938"/>
              <a:gd name="connsiteY16" fmla="*/ 883444 h 944166"/>
              <a:gd name="connsiteX17" fmla="*/ 197644 w 261938"/>
              <a:gd name="connsiteY17" fmla="*/ 889397 h 944166"/>
              <a:gd name="connsiteX18" fmla="*/ 200025 w 261938"/>
              <a:gd name="connsiteY18" fmla="*/ 892969 h 944166"/>
              <a:gd name="connsiteX19" fmla="*/ 202406 w 261938"/>
              <a:gd name="connsiteY19" fmla="*/ 897731 h 944166"/>
              <a:gd name="connsiteX20" fmla="*/ 203241 w 261938"/>
              <a:gd name="connsiteY20" fmla="*/ 916086 h 944166"/>
              <a:gd name="connsiteX21" fmla="*/ 202039 w 261938"/>
              <a:gd name="connsiteY21" fmla="*/ 914213 h 944166"/>
              <a:gd name="connsiteX22" fmla="*/ 198834 w 261938"/>
              <a:gd name="connsiteY22" fmla="*/ 910828 h 944166"/>
              <a:gd name="connsiteX23" fmla="*/ 197644 w 261938"/>
              <a:gd name="connsiteY23" fmla="*/ 900112 h 944166"/>
              <a:gd name="connsiteX24" fmla="*/ 195263 w 261938"/>
              <a:gd name="connsiteY24" fmla="*/ 895350 h 944166"/>
              <a:gd name="connsiteX25" fmla="*/ 196453 w 261938"/>
              <a:gd name="connsiteY25" fmla="*/ 883444 h 944166"/>
              <a:gd name="connsiteX26" fmla="*/ 130374 w 261938"/>
              <a:gd name="connsiteY26" fmla="*/ 573286 h 944166"/>
              <a:gd name="connsiteX27" fmla="*/ 130969 w 261938"/>
              <a:gd name="connsiteY27" fmla="*/ 573881 h 944166"/>
              <a:gd name="connsiteX28" fmla="*/ 135731 w 261938"/>
              <a:gd name="connsiteY28" fmla="*/ 579834 h 944166"/>
              <a:gd name="connsiteX29" fmla="*/ 138113 w 261938"/>
              <a:gd name="connsiteY29" fmla="*/ 616744 h 944166"/>
              <a:gd name="connsiteX30" fmla="*/ 140494 w 261938"/>
              <a:gd name="connsiteY30" fmla="*/ 632222 h 944166"/>
              <a:gd name="connsiteX31" fmla="*/ 145256 w 261938"/>
              <a:gd name="connsiteY31" fmla="*/ 654844 h 944166"/>
              <a:gd name="connsiteX32" fmla="*/ 147638 w 261938"/>
              <a:gd name="connsiteY32" fmla="*/ 659606 h 944166"/>
              <a:gd name="connsiteX33" fmla="*/ 148828 w 261938"/>
              <a:gd name="connsiteY33" fmla="*/ 664369 h 944166"/>
              <a:gd name="connsiteX34" fmla="*/ 152400 w 261938"/>
              <a:gd name="connsiteY34" fmla="*/ 710803 h 944166"/>
              <a:gd name="connsiteX35" fmla="*/ 157163 w 261938"/>
              <a:gd name="connsiteY35" fmla="*/ 734616 h 944166"/>
              <a:gd name="connsiteX36" fmla="*/ 158353 w 261938"/>
              <a:gd name="connsiteY36" fmla="*/ 738187 h 944166"/>
              <a:gd name="connsiteX37" fmla="*/ 160734 w 261938"/>
              <a:gd name="connsiteY37" fmla="*/ 764381 h 944166"/>
              <a:gd name="connsiteX38" fmla="*/ 164306 w 261938"/>
              <a:gd name="connsiteY38" fmla="*/ 776287 h 944166"/>
              <a:gd name="connsiteX39" fmla="*/ 166688 w 261938"/>
              <a:gd name="connsiteY39" fmla="*/ 781050 h 944166"/>
              <a:gd name="connsiteX40" fmla="*/ 171450 w 261938"/>
              <a:gd name="connsiteY40" fmla="*/ 792956 h 944166"/>
              <a:gd name="connsiteX41" fmla="*/ 167878 w 261938"/>
              <a:gd name="connsiteY41" fmla="*/ 790575 h 944166"/>
              <a:gd name="connsiteX42" fmla="*/ 166688 w 261938"/>
              <a:gd name="connsiteY42" fmla="*/ 787003 h 944166"/>
              <a:gd name="connsiteX43" fmla="*/ 163116 w 261938"/>
              <a:gd name="connsiteY43" fmla="*/ 777478 h 944166"/>
              <a:gd name="connsiteX44" fmla="*/ 158353 w 261938"/>
              <a:gd name="connsiteY44" fmla="*/ 772716 h 944166"/>
              <a:gd name="connsiteX45" fmla="*/ 155972 w 261938"/>
              <a:gd name="connsiteY45" fmla="*/ 769144 h 944166"/>
              <a:gd name="connsiteX46" fmla="*/ 148828 w 261938"/>
              <a:gd name="connsiteY46" fmla="*/ 759619 h 944166"/>
              <a:gd name="connsiteX47" fmla="*/ 141684 w 261938"/>
              <a:gd name="connsiteY47" fmla="*/ 748903 h 944166"/>
              <a:gd name="connsiteX48" fmla="*/ 138113 w 261938"/>
              <a:gd name="connsiteY48" fmla="*/ 745331 h 944166"/>
              <a:gd name="connsiteX49" fmla="*/ 136922 w 261938"/>
              <a:gd name="connsiteY49" fmla="*/ 741759 h 944166"/>
              <a:gd name="connsiteX50" fmla="*/ 134541 w 261938"/>
              <a:gd name="connsiteY50" fmla="*/ 738187 h 944166"/>
              <a:gd name="connsiteX51" fmla="*/ 133350 w 261938"/>
              <a:gd name="connsiteY51" fmla="*/ 734616 h 944166"/>
              <a:gd name="connsiteX52" fmla="*/ 128588 w 261938"/>
              <a:gd name="connsiteY52" fmla="*/ 726281 h 944166"/>
              <a:gd name="connsiteX53" fmla="*/ 127397 w 261938"/>
              <a:gd name="connsiteY53" fmla="*/ 716756 h 944166"/>
              <a:gd name="connsiteX54" fmla="*/ 125016 w 261938"/>
              <a:gd name="connsiteY54" fmla="*/ 703659 h 944166"/>
              <a:gd name="connsiteX55" fmla="*/ 122634 w 261938"/>
              <a:gd name="connsiteY55" fmla="*/ 696516 h 944166"/>
              <a:gd name="connsiteX56" fmla="*/ 122579 w 261938"/>
              <a:gd name="connsiteY56" fmla="*/ 695408 h 944166"/>
              <a:gd name="connsiteX57" fmla="*/ 122634 w 261938"/>
              <a:gd name="connsiteY57" fmla="*/ 695325 h 944166"/>
              <a:gd name="connsiteX58" fmla="*/ 123825 w 261938"/>
              <a:gd name="connsiteY58" fmla="*/ 691753 h 944166"/>
              <a:gd name="connsiteX59" fmla="*/ 126206 w 261938"/>
              <a:gd name="connsiteY59" fmla="*/ 688181 h 944166"/>
              <a:gd name="connsiteX60" fmla="*/ 129778 w 261938"/>
              <a:gd name="connsiteY60" fmla="*/ 681037 h 944166"/>
              <a:gd name="connsiteX61" fmla="*/ 130969 w 261938"/>
              <a:gd name="connsiteY61" fmla="*/ 671512 h 944166"/>
              <a:gd name="connsiteX62" fmla="*/ 133350 w 261938"/>
              <a:gd name="connsiteY62" fmla="*/ 678656 h 944166"/>
              <a:gd name="connsiteX63" fmla="*/ 135731 w 261938"/>
              <a:gd name="connsiteY63" fmla="*/ 716756 h 944166"/>
              <a:gd name="connsiteX64" fmla="*/ 136922 w 261938"/>
              <a:gd name="connsiteY64" fmla="*/ 723900 h 944166"/>
              <a:gd name="connsiteX65" fmla="*/ 139303 w 261938"/>
              <a:gd name="connsiteY65" fmla="*/ 727472 h 944166"/>
              <a:gd name="connsiteX66" fmla="*/ 140494 w 261938"/>
              <a:gd name="connsiteY66" fmla="*/ 731044 h 944166"/>
              <a:gd name="connsiteX67" fmla="*/ 144066 w 261938"/>
              <a:gd name="connsiteY67" fmla="*/ 738187 h 944166"/>
              <a:gd name="connsiteX68" fmla="*/ 142875 w 261938"/>
              <a:gd name="connsiteY68" fmla="*/ 679847 h 944166"/>
              <a:gd name="connsiteX69" fmla="*/ 141684 w 261938"/>
              <a:gd name="connsiteY69" fmla="*/ 671512 h 944166"/>
              <a:gd name="connsiteX70" fmla="*/ 138113 w 261938"/>
              <a:gd name="connsiteY70" fmla="*/ 622697 h 944166"/>
              <a:gd name="connsiteX71" fmla="*/ 135731 w 261938"/>
              <a:gd name="connsiteY71" fmla="*/ 582216 h 944166"/>
              <a:gd name="connsiteX72" fmla="*/ 134541 w 261938"/>
              <a:gd name="connsiteY72" fmla="*/ 578644 h 944166"/>
              <a:gd name="connsiteX73" fmla="*/ 130969 w 261938"/>
              <a:gd name="connsiteY73" fmla="*/ 575072 h 944166"/>
              <a:gd name="connsiteX74" fmla="*/ 128786 w 261938"/>
              <a:gd name="connsiteY74" fmla="*/ 568524 h 944166"/>
              <a:gd name="connsiteX75" fmla="*/ 130374 w 261938"/>
              <a:gd name="connsiteY75" fmla="*/ 573286 h 944166"/>
              <a:gd name="connsiteX76" fmla="*/ 128493 w 261938"/>
              <a:gd name="connsiteY76" fmla="*/ 571405 h 944166"/>
              <a:gd name="connsiteX77" fmla="*/ 128588 w 261938"/>
              <a:gd name="connsiteY77" fmla="*/ 569119 h 944166"/>
              <a:gd name="connsiteX78" fmla="*/ 126152 w 261938"/>
              <a:gd name="connsiteY78" fmla="*/ 565666 h 944166"/>
              <a:gd name="connsiteX79" fmla="*/ 127397 w 261938"/>
              <a:gd name="connsiteY79" fmla="*/ 570309 h 944166"/>
              <a:gd name="connsiteX80" fmla="*/ 128493 w 261938"/>
              <a:gd name="connsiteY80" fmla="*/ 571405 h 944166"/>
              <a:gd name="connsiteX81" fmla="*/ 126206 w 261938"/>
              <a:gd name="connsiteY81" fmla="*/ 626269 h 944166"/>
              <a:gd name="connsiteX82" fmla="*/ 122634 w 261938"/>
              <a:gd name="connsiteY82" fmla="*/ 633412 h 944166"/>
              <a:gd name="connsiteX83" fmla="*/ 120792 w 261938"/>
              <a:gd name="connsiteY83" fmla="*/ 659500 h 944166"/>
              <a:gd name="connsiteX84" fmla="*/ 122579 w 261938"/>
              <a:gd name="connsiteY84" fmla="*/ 695408 h 944166"/>
              <a:gd name="connsiteX85" fmla="*/ 120253 w 261938"/>
              <a:gd name="connsiteY85" fmla="*/ 698897 h 944166"/>
              <a:gd name="connsiteX86" fmla="*/ 119063 w 261938"/>
              <a:gd name="connsiteY86" fmla="*/ 703659 h 944166"/>
              <a:gd name="connsiteX87" fmla="*/ 113109 w 261938"/>
              <a:gd name="connsiteY87" fmla="*/ 713184 h 944166"/>
              <a:gd name="connsiteX88" fmla="*/ 109538 w 261938"/>
              <a:gd name="connsiteY88" fmla="*/ 675084 h 944166"/>
              <a:gd name="connsiteX89" fmla="*/ 110728 w 261938"/>
              <a:gd name="connsiteY89" fmla="*/ 666750 h 944166"/>
              <a:gd name="connsiteX90" fmla="*/ 113109 w 261938"/>
              <a:gd name="connsiteY90" fmla="*/ 663178 h 944166"/>
              <a:gd name="connsiteX91" fmla="*/ 119063 w 261938"/>
              <a:gd name="connsiteY91" fmla="*/ 619125 h 944166"/>
              <a:gd name="connsiteX92" fmla="*/ 121444 w 261938"/>
              <a:gd name="connsiteY92" fmla="*/ 598884 h 944166"/>
              <a:gd name="connsiteX93" fmla="*/ 123825 w 261938"/>
              <a:gd name="connsiteY93" fmla="*/ 575072 h 944166"/>
              <a:gd name="connsiteX94" fmla="*/ 126152 w 261938"/>
              <a:gd name="connsiteY94" fmla="*/ 565666 h 944166"/>
              <a:gd name="connsiteX95" fmla="*/ 0 w 261938"/>
              <a:gd name="connsiteY95" fmla="*/ 0 h 944166"/>
              <a:gd name="connsiteX96" fmla="*/ 3572 w 261938"/>
              <a:gd name="connsiteY96" fmla="*/ 1191 h 944166"/>
              <a:gd name="connsiteX97" fmla="*/ 8334 w 261938"/>
              <a:gd name="connsiteY97" fmla="*/ 9525 h 944166"/>
              <a:gd name="connsiteX98" fmla="*/ 14288 w 261938"/>
              <a:gd name="connsiteY98" fmla="*/ 16669 h 944166"/>
              <a:gd name="connsiteX99" fmla="*/ 15478 w 261938"/>
              <a:gd name="connsiteY99" fmla="*/ 20241 h 944166"/>
              <a:gd name="connsiteX100" fmla="*/ 19050 w 261938"/>
              <a:gd name="connsiteY100" fmla="*/ 21431 h 944166"/>
              <a:gd name="connsiteX101" fmla="*/ 20241 w 261938"/>
              <a:gd name="connsiteY101" fmla="*/ 29766 h 944166"/>
              <a:gd name="connsiteX102" fmla="*/ 22622 w 261938"/>
              <a:gd name="connsiteY102" fmla="*/ 33337 h 944166"/>
              <a:gd name="connsiteX103" fmla="*/ 23813 w 261938"/>
              <a:gd name="connsiteY103" fmla="*/ 36909 h 944166"/>
              <a:gd name="connsiteX104" fmla="*/ 25017 w 261938"/>
              <a:gd name="connsiteY104" fmla="*/ 47146 h 944166"/>
              <a:gd name="connsiteX105" fmla="*/ 25002 w 261938"/>
              <a:gd name="connsiteY105" fmla="*/ 40481 h 944166"/>
              <a:gd name="connsiteX106" fmla="*/ 30806 w 261938"/>
              <a:gd name="connsiteY106" fmla="*/ 67716 h 944166"/>
              <a:gd name="connsiteX107" fmla="*/ 30956 w 261938"/>
              <a:gd name="connsiteY107" fmla="*/ 67866 h 944166"/>
              <a:gd name="connsiteX108" fmla="*/ 32147 w 261938"/>
              <a:gd name="connsiteY108" fmla="*/ 71437 h 944166"/>
              <a:gd name="connsiteX109" fmla="*/ 35719 w 261938"/>
              <a:gd name="connsiteY109" fmla="*/ 77391 h 944166"/>
              <a:gd name="connsiteX110" fmla="*/ 40481 w 261938"/>
              <a:gd name="connsiteY110" fmla="*/ 84534 h 944166"/>
              <a:gd name="connsiteX111" fmla="*/ 47625 w 261938"/>
              <a:gd name="connsiteY111" fmla="*/ 98822 h 944166"/>
              <a:gd name="connsiteX112" fmla="*/ 52388 w 261938"/>
              <a:gd name="connsiteY112" fmla="*/ 115491 h 944166"/>
              <a:gd name="connsiteX113" fmla="*/ 54769 w 261938"/>
              <a:gd name="connsiteY113" fmla="*/ 127397 h 944166"/>
              <a:gd name="connsiteX114" fmla="*/ 55959 w 261938"/>
              <a:gd name="connsiteY114" fmla="*/ 139303 h 944166"/>
              <a:gd name="connsiteX115" fmla="*/ 59531 w 261938"/>
              <a:gd name="connsiteY115" fmla="*/ 148828 h 944166"/>
              <a:gd name="connsiteX116" fmla="*/ 61913 w 261938"/>
              <a:gd name="connsiteY116" fmla="*/ 166687 h 944166"/>
              <a:gd name="connsiteX117" fmla="*/ 63103 w 261938"/>
              <a:gd name="connsiteY117" fmla="*/ 172641 h 944166"/>
              <a:gd name="connsiteX118" fmla="*/ 64294 w 261938"/>
              <a:gd name="connsiteY118" fmla="*/ 189309 h 944166"/>
              <a:gd name="connsiteX119" fmla="*/ 66675 w 261938"/>
              <a:gd name="connsiteY119" fmla="*/ 192881 h 944166"/>
              <a:gd name="connsiteX120" fmla="*/ 67866 w 261938"/>
              <a:gd name="connsiteY120" fmla="*/ 196453 h 944166"/>
              <a:gd name="connsiteX121" fmla="*/ 71438 w 261938"/>
              <a:gd name="connsiteY121" fmla="*/ 200025 h 944166"/>
              <a:gd name="connsiteX122" fmla="*/ 72628 w 261938"/>
              <a:gd name="connsiteY122" fmla="*/ 203597 h 944166"/>
              <a:gd name="connsiteX123" fmla="*/ 75009 w 261938"/>
              <a:gd name="connsiteY123" fmla="*/ 208359 h 944166"/>
              <a:gd name="connsiteX124" fmla="*/ 78581 w 261938"/>
              <a:gd name="connsiteY124" fmla="*/ 242887 h 944166"/>
              <a:gd name="connsiteX125" fmla="*/ 79772 w 261938"/>
              <a:gd name="connsiteY125" fmla="*/ 266700 h 944166"/>
              <a:gd name="connsiteX126" fmla="*/ 83344 w 261938"/>
              <a:gd name="connsiteY126" fmla="*/ 270272 h 944166"/>
              <a:gd name="connsiteX127" fmla="*/ 86916 w 261938"/>
              <a:gd name="connsiteY127" fmla="*/ 279797 h 944166"/>
              <a:gd name="connsiteX128" fmla="*/ 90488 w 261938"/>
              <a:gd name="connsiteY128" fmla="*/ 283369 h 944166"/>
              <a:gd name="connsiteX129" fmla="*/ 91678 w 261938"/>
              <a:gd name="connsiteY129" fmla="*/ 286941 h 944166"/>
              <a:gd name="connsiteX130" fmla="*/ 94059 w 261938"/>
              <a:gd name="connsiteY130" fmla="*/ 310753 h 944166"/>
              <a:gd name="connsiteX131" fmla="*/ 97631 w 261938"/>
              <a:gd name="connsiteY131" fmla="*/ 341709 h 944166"/>
              <a:gd name="connsiteX132" fmla="*/ 98822 w 261938"/>
              <a:gd name="connsiteY132" fmla="*/ 346472 h 944166"/>
              <a:gd name="connsiteX133" fmla="*/ 100013 w 261938"/>
              <a:gd name="connsiteY133" fmla="*/ 355997 h 944166"/>
              <a:gd name="connsiteX134" fmla="*/ 104931 w 261938"/>
              <a:gd name="connsiteY134" fmla="*/ 368144 h 944166"/>
              <a:gd name="connsiteX135" fmla="*/ 104594 w 261938"/>
              <a:gd name="connsiteY135" fmla="*/ 377015 h 944166"/>
              <a:gd name="connsiteX136" fmla="*/ 98968 w 261938"/>
              <a:gd name="connsiteY136" fmla="*/ 356733 h 944166"/>
              <a:gd name="connsiteX137" fmla="*/ 100011 w 261938"/>
              <a:gd name="connsiteY137" fmla="*/ 361950 h 944166"/>
              <a:gd name="connsiteX138" fmla="*/ 101202 w 261938"/>
              <a:gd name="connsiteY138" fmla="*/ 365522 h 944166"/>
              <a:gd name="connsiteX139" fmla="*/ 102392 w 261938"/>
              <a:gd name="connsiteY139" fmla="*/ 400050 h 944166"/>
              <a:gd name="connsiteX140" fmla="*/ 103626 w 261938"/>
              <a:gd name="connsiteY140" fmla="*/ 402505 h 944166"/>
              <a:gd name="connsiteX141" fmla="*/ 104594 w 261938"/>
              <a:gd name="connsiteY141" fmla="*/ 377015 h 944166"/>
              <a:gd name="connsiteX142" fmla="*/ 257938 w 261938"/>
              <a:gd name="connsiteY142" fmla="*/ 929747 h 944166"/>
              <a:gd name="connsiteX143" fmla="*/ 255984 w 261938"/>
              <a:gd name="connsiteY143" fmla="*/ 927497 h 944166"/>
              <a:gd name="connsiteX144" fmla="*/ 244078 w 261938"/>
              <a:gd name="connsiteY144" fmla="*/ 929878 h 944166"/>
              <a:gd name="connsiteX145" fmla="*/ 235744 w 261938"/>
              <a:gd name="connsiteY145" fmla="*/ 940594 h 944166"/>
              <a:gd name="connsiteX146" fmla="*/ 227409 w 261938"/>
              <a:gd name="connsiteY146" fmla="*/ 937022 h 944166"/>
              <a:gd name="connsiteX147" fmla="*/ 226379 w 261938"/>
              <a:gd name="connsiteY147" fmla="*/ 936301 h 944166"/>
              <a:gd name="connsiteX148" fmla="*/ 230981 w 261938"/>
              <a:gd name="connsiteY148" fmla="*/ 937022 h 944166"/>
              <a:gd name="connsiteX149" fmla="*/ 228600 w 261938"/>
              <a:gd name="connsiteY149" fmla="*/ 933450 h 944166"/>
              <a:gd name="connsiteX150" fmla="*/ 225028 w 261938"/>
              <a:gd name="connsiteY150" fmla="*/ 926306 h 944166"/>
              <a:gd name="connsiteX151" fmla="*/ 221456 w 261938"/>
              <a:gd name="connsiteY151" fmla="*/ 922734 h 944166"/>
              <a:gd name="connsiteX152" fmla="*/ 216694 w 261938"/>
              <a:gd name="connsiteY152" fmla="*/ 913209 h 944166"/>
              <a:gd name="connsiteX153" fmla="*/ 215503 w 261938"/>
              <a:gd name="connsiteY153" fmla="*/ 909637 h 944166"/>
              <a:gd name="connsiteX154" fmla="*/ 211931 w 261938"/>
              <a:gd name="connsiteY154" fmla="*/ 906066 h 944166"/>
              <a:gd name="connsiteX155" fmla="*/ 210741 w 261938"/>
              <a:gd name="connsiteY155" fmla="*/ 898922 h 944166"/>
              <a:gd name="connsiteX156" fmla="*/ 203597 w 261938"/>
              <a:gd name="connsiteY156" fmla="*/ 892969 h 944166"/>
              <a:gd name="connsiteX157" fmla="*/ 200025 w 261938"/>
              <a:gd name="connsiteY157" fmla="*/ 878681 h 944166"/>
              <a:gd name="connsiteX158" fmla="*/ 196453 w 261938"/>
              <a:gd name="connsiteY158" fmla="*/ 877491 h 944166"/>
              <a:gd name="connsiteX159" fmla="*/ 191691 w 261938"/>
              <a:gd name="connsiteY159" fmla="*/ 865584 h 944166"/>
              <a:gd name="connsiteX160" fmla="*/ 184547 w 261938"/>
              <a:gd name="connsiteY160" fmla="*/ 857250 h 944166"/>
              <a:gd name="connsiteX161" fmla="*/ 183356 w 261938"/>
              <a:gd name="connsiteY161" fmla="*/ 853678 h 944166"/>
              <a:gd name="connsiteX162" fmla="*/ 182166 w 261938"/>
              <a:gd name="connsiteY162" fmla="*/ 848916 h 944166"/>
              <a:gd name="connsiteX163" fmla="*/ 179784 w 261938"/>
              <a:gd name="connsiteY163" fmla="*/ 846534 h 944166"/>
              <a:gd name="connsiteX164" fmla="*/ 176213 w 261938"/>
              <a:gd name="connsiteY164" fmla="*/ 839391 h 944166"/>
              <a:gd name="connsiteX165" fmla="*/ 175022 w 261938"/>
              <a:gd name="connsiteY165" fmla="*/ 835819 h 944166"/>
              <a:gd name="connsiteX166" fmla="*/ 172641 w 261938"/>
              <a:gd name="connsiteY166" fmla="*/ 826294 h 944166"/>
              <a:gd name="connsiteX167" fmla="*/ 171450 w 261938"/>
              <a:gd name="connsiteY167" fmla="*/ 738187 h 944166"/>
              <a:gd name="connsiteX168" fmla="*/ 169069 w 261938"/>
              <a:gd name="connsiteY168" fmla="*/ 734616 h 944166"/>
              <a:gd name="connsiteX169" fmla="*/ 166688 w 261938"/>
              <a:gd name="connsiteY169" fmla="*/ 706041 h 944166"/>
              <a:gd name="connsiteX170" fmla="*/ 163116 w 261938"/>
              <a:gd name="connsiteY170" fmla="*/ 669131 h 944166"/>
              <a:gd name="connsiteX171" fmla="*/ 160734 w 261938"/>
              <a:gd name="connsiteY171" fmla="*/ 665559 h 944166"/>
              <a:gd name="connsiteX172" fmla="*/ 159544 w 261938"/>
              <a:gd name="connsiteY172" fmla="*/ 623887 h 944166"/>
              <a:gd name="connsiteX173" fmla="*/ 158353 w 261938"/>
              <a:gd name="connsiteY173" fmla="*/ 617934 h 944166"/>
              <a:gd name="connsiteX174" fmla="*/ 155972 w 261938"/>
              <a:gd name="connsiteY174" fmla="*/ 586978 h 944166"/>
              <a:gd name="connsiteX175" fmla="*/ 154781 w 261938"/>
              <a:gd name="connsiteY175" fmla="*/ 579834 h 944166"/>
              <a:gd name="connsiteX176" fmla="*/ 152400 w 261938"/>
              <a:gd name="connsiteY176" fmla="*/ 558403 h 944166"/>
              <a:gd name="connsiteX177" fmla="*/ 148828 w 261938"/>
              <a:gd name="connsiteY177" fmla="*/ 548878 h 944166"/>
              <a:gd name="connsiteX178" fmla="*/ 145256 w 261938"/>
              <a:gd name="connsiteY178" fmla="*/ 542925 h 944166"/>
              <a:gd name="connsiteX179" fmla="*/ 144066 w 261938"/>
              <a:gd name="connsiteY179" fmla="*/ 538162 h 944166"/>
              <a:gd name="connsiteX180" fmla="*/ 140494 w 261938"/>
              <a:gd name="connsiteY180" fmla="*/ 540544 h 944166"/>
              <a:gd name="connsiteX181" fmla="*/ 139303 w 261938"/>
              <a:gd name="connsiteY181" fmla="*/ 544116 h 944166"/>
              <a:gd name="connsiteX182" fmla="*/ 136922 w 261938"/>
              <a:gd name="connsiteY182" fmla="*/ 548878 h 944166"/>
              <a:gd name="connsiteX183" fmla="*/ 132159 w 261938"/>
              <a:gd name="connsiteY183" fmla="*/ 552450 h 944166"/>
              <a:gd name="connsiteX184" fmla="*/ 129778 w 261938"/>
              <a:gd name="connsiteY184" fmla="*/ 565547 h 944166"/>
              <a:gd name="connsiteX185" fmla="*/ 128786 w 261938"/>
              <a:gd name="connsiteY185" fmla="*/ 568524 h 944166"/>
              <a:gd name="connsiteX186" fmla="*/ 127397 w 261938"/>
              <a:gd name="connsiteY186" fmla="*/ 564356 h 944166"/>
              <a:gd name="connsiteX187" fmla="*/ 125016 w 261938"/>
              <a:gd name="connsiteY187" fmla="*/ 560784 h 944166"/>
              <a:gd name="connsiteX188" fmla="*/ 123825 w 261938"/>
              <a:gd name="connsiteY188" fmla="*/ 556022 h 944166"/>
              <a:gd name="connsiteX189" fmla="*/ 120253 w 261938"/>
              <a:gd name="connsiteY189" fmla="*/ 550069 h 944166"/>
              <a:gd name="connsiteX190" fmla="*/ 119063 w 261938"/>
              <a:gd name="connsiteY190" fmla="*/ 528637 h 944166"/>
              <a:gd name="connsiteX191" fmla="*/ 116681 w 261938"/>
              <a:gd name="connsiteY191" fmla="*/ 509587 h 944166"/>
              <a:gd name="connsiteX192" fmla="*/ 114300 w 261938"/>
              <a:gd name="connsiteY192" fmla="*/ 495300 h 944166"/>
              <a:gd name="connsiteX193" fmla="*/ 110728 w 261938"/>
              <a:gd name="connsiteY193" fmla="*/ 484584 h 944166"/>
              <a:gd name="connsiteX194" fmla="*/ 109538 w 261938"/>
              <a:gd name="connsiteY194" fmla="*/ 466725 h 944166"/>
              <a:gd name="connsiteX195" fmla="*/ 105966 w 261938"/>
              <a:gd name="connsiteY195" fmla="*/ 433387 h 944166"/>
              <a:gd name="connsiteX196" fmla="*/ 104301 w 261938"/>
              <a:gd name="connsiteY196" fmla="*/ 412579 h 944166"/>
              <a:gd name="connsiteX197" fmla="*/ 86710 w 261938"/>
              <a:gd name="connsiteY197" fmla="*/ 330037 h 944166"/>
              <a:gd name="connsiteX198" fmla="*/ 89335 w 261938"/>
              <a:gd name="connsiteY198" fmla="*/ 330659 h 944166"/>
              <a:gd name="connsiteX199" fmla="*/ 90486 w 261938"/>
              <a:gd name="connsiteY199" fmla="*/ 335756 h 944166"/>
              <a:gd name="connsiteX200" fmla="*/ 94058 w 261938"/>
              <a:gd name="connsiteY200" fmla="*/ 342900 h 944166"/>
              <a:gd name="connsiteX201" fmla="*/ 96466 w 261938"/>
              <a:gd name="connsiteY201" fmla="*/ 347717 h 944166"/>
              <a:gd name="connsiteX202" fmla="*/ 70635 w 261938"/>
              <a:gd name="connsiteY202" fmla="*/ 254606 h 944166"/>
              <a:gd name="connsiteX203" fmla="*/ 86710 w 261938"/>
              <a:gd name="connsiteY203" fmla="*/ 330037 h 944166"/>
              <a:gd name="connsiteX204" fmla="*/ 85724 w 261938"/>
              <a:gd name="connsiteY204" fmla="*/ 329803 h 944166"/>
              <a:gd name="connsiteX205" fmla="*/ 84533 w 261938"/>
              <a:gd name="connsiteY205" fmla="*/ 326231 h 944166"/>
              <a:gd name="connsiteX206" fmla="*/ 82152 w 261938"/>
              <a:gd name="connsiteY206" fmla="*/ 322659 h 944166"/>
              <a:gd name="connsiteX207" fmla="*/ 80961 w 261938"/>
              <a:gd name="connsiteY207" fmla="*/ 315516 h 944166"/>
              <a:gd name="connsiteX208" fmla="*/ 77389 w 261938"/>
              <a:gd name="connsiteY208" fmla="*/ 307181 h 944166"/>
              <a:gd name="connsiteX209" fmla="*/ 73817 w 261938"/>
              <a:gd name="connsiteY209" fmla="*/ 298847 h 944166"/>
              <a:gd name="connsiteX210" fmla="*/ 72627 w 261938"/>
              <a:gd name="connsiteY210" fmla="*/ 295275 h 944166"/>
              <a:gd name="connsiteX211" fmla="*/ 70245 w 261938"/>
              <a:gd name="connsiteY211" fmla="*/ 285750 h 944166"/>
              <a:gd name="connsiteX212" fmla="*/ 66674 w 261938"/>
              <a:gd name="connsiteY212" fmla="*/ 278606 h 944166"/>
              <a:gd name="connsiteX213" fmla="*/ 65483 w 261938"/>
              <a:gd name="connsiteY213" fmla="*/ 275034 h 944166"/>
              <a:gd name="connsiteX214" fmla="*/ 63102 w 261938"/>
              <a:gd name="connsiteY214" fmla="*/ 244078 h 944166"/>
              <a:gd name="connsiteX215" fmla="*/ 61911 w 261938"/>
              <a:gd name="connsiteY215" fmla="*/ 240506 h 944166"/>
              <a:gd name="connsiteX216" fmla="*/ 58339 w 261938"/>
              <a:gd name="connsiteY216" fmla="*/ 215503 h 944166"/>
              <a:gd name="connsiteX217" fmla="*/ 58340 w 261938"/>
              <a:gd name="connsiteY217" fmla="*/ 210287 h 944166"/>
              <a:gd name="connsiteX218" fmla="*/ 54873 w 261938"/>
              <a:gd name="connsiteY218" fmla="*/ 197791 h 944166"/>
              <a:gd name="connsiteX219" fmla="*/ 54767 w 261938"/>
              <a:gd name="connsiteY219" fmla="*/ 197644 h 944166"/>
              <a:gd name="connsiteX220" fmla="*/ 54179 w 261938"/>
              <a:gd name="connsiteY220" fmla="*/ 195289 h 944166"/>
              <a:gd name="connsiteX221" fmla="*/ 53485 w 261938"/>
              <a:gd name="connsiteY221" fmla="*/ 192789 h 944166"/>
              <a:gd name="connsiteX222" fmla="*/ 51195 w 261938"/>
              <a:gd name="connsiteY222" fmla="*/ 190500 h 944166"/>
              <a:gd name="connsiteX223" fmla="*/ 48049 w 261938"/>
              <a:gd name="connsiteY223" fmla="*/ 173194 h 94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</a:cxnLst>
            <a:rect l="l" t="t" r="r" b="b"/>
            <a:pathLst>
              <a:path w="261938" h="944166">
                <a:moveTo>
                  <a:pt x="259110" y="933972"/>
                </a:moveTo>
                <a:lnTo>
                  <a:pt x="261938" y="944166"/>
                </a:lnTo>
                <a:cubicBezTo>
                  <a:pt x="261144" y="941785"/>
                  <a:pt x="260165" y="939457"/>
                  <a:pt x="259556" y="937022"/>
                </a:cubicBezTo>
                <a:close/>
                <a:moveTo>
                  <a:pt x="257938" y="929747"/>
                </a:moveTo>
                <a:lnTo>
                  <a:pt x="258604" y="930514"/>
                </a:lnTo>
                <a:lnTo>
                  <a:pt x="259110" y="933972"/>
                </a:lnTo>
                <a:close/>
                <a:moveTo>
                  <a:pt x="203241" y="916086"/>
                </a:moveTo>
                <a:lnTo>
                  <a:pt x="205978" y="920353"/>
                </a:lnTo>
                <a:cubicBezTo>
                  <a:pt x="212537" y="925272"/>
                  <a:pt x="209338" y="922522"/>
                  <a:pt x="215503" y="928687"/>
                </a:cubicBezTo>
                <a:lnTo>
                  <a:pt x="226379" y="936301"/>
                </a:lnTo>
                <a:lnTo>
                  <a:pt x="224174" y="935956"/>
                </a:lnTo>
                <a:cubicBezTo>
                  <a:pt x="223809" y="935868"/>
                  <a:pt x="223927" y="935739"/>
                  <a:pt x="220266" y="934641"/>
                </a:cubicBezTo>
                <a:cubicBezTo>
                  <a:pt x="217498" y="933811"/>
                  <a:pt x="214381" y="933791"/>
                  <a:pt x="211931" y="932259"/>
                </a:cubicBezTo>
                <a:cubicBezTo>
                  <a:pt x="210867" y="931594"/>
                  <a:pt x="211138" y="929878"/>
                  <a:pt x="210741" y="928687"/>
                </a:cubicBezTo>
                <a:cubicBezTo>
                  <a:pt x="209550" y="927497"/>
                  <a:pt x="208570" y="926050"/>
                  <a:pt x="207169" y="925116"/>
                </a:cubicBezTo>
                <a:cubicBezTo>
                  <a:pt x="206125" y="924420"/>
                  <a:pt x="203812" y="925162"/>
                  <a:pt x="203597" y="923925"/>
                </a:cubicBezTo>
                <a:close/>
                <a:moveTo>
                  <a:pt x="196453" y="883444"/>
                </a:moveTo>
                <a:cubicBezTo>
                  <a:pt x="196850" y="885428"/>
                  <a:pt x="196933" y="887502"/>
                  <a:pt x="197644" y="889397"/>
                </a:cubicBezTo>
                <a:cubicBezTo>
                  <a:pt x="198146" y="890737"/>
                  <a:pt x="199315" y="891727"/>
                  <a:pt x="200025" y="892969"/>
                </a:cubicBezTo>
                <a:cubicBezTo>
                  <a:pt x="200905" y="894510"/>
                  <a:pt x="201612" y="896144"/>
                  <a:pt x="202406" y="897731"/>
                </a:cubicBezTo>
                <a:lnTo>
                  <a:pt x="203241" y="916086"/>
                </a:lnTo>
                <a:lnTo>
                  <a:pt x="202039" y="914213"/>
                </a:lnTo>
                <a:cubicBezTo>
                  <a:pt x="201477" y="913392"/>
                  <a:pt x="201037" y="913030"/>
                  <a:pt x="198834" y="910828"/>
                </a:cubicBezTo>
                <a:cubicBezTo>
                  <a:pt x="198437" y="907256"/>
                  <a:pt x="198452" y="903614"/>
                  <a:pt x="197644" y="900112"/>
                </a:cubicBezTo>
                <a:cubicBezTo>
                  <a:pt x="197245" y="898383"/>
                  <a:pt x="195389" y="897120"/>
                  <a:pt x="195263" y="895350"/>
                </a:cubicBezTo>
                <a:cubicBezTo>
                  <a:pt x="194979" y="891372"/>
                  <a:pt x="196056" y="887413"/>
                  <a:pt x="196453" y="883444"/>
                </a:cubicBezTo>
                <a:close/>
                <a:moveTo>
                  <a:pt x="130374" y="573286"/>
                </a:moveTo>
                <a:lnTo>
                  <a:pt x="130969" y="573881"/>
                </a:lnTo>
                <a:cubicBezTo>
                  <a:pt x="135318" y="575331"/>
                  <a:pt x="135247" y="574191"/>
                  <a:pt x="135731" y="579834"/>
                </a:cubicBezTo>
                <a:cubicBezTo>
                  <a:pt x="136784" y="592118"/>
                  <a:pt x="137319" y="604441"/>
                  <a:pt x="138113" y="616744"/>
                </a:cubicBezTo>
                <a:lnTo>
                  <a:pt x="140494" y="632222"/>
                </a:lnTo>
                <a:cubicBezTo>
                  <a:pt x="142048" y="642324"/>
                  <a:pt x="143225" y="646715"/>
                  <a:pt x="145256" y="654844"/>
                </a:cubicBezTo>
                <a:cubicBezTo>
                  <a:pt x="146050" y="656431"/>
                  <a:pt x="147015" y="657944"/>
                  <a:pt x="147638" y="659606"/>
                </a:cubicBezTo>
                <a:cubicBezTo>
                  <a:pt x="148213" y="661138"/>
                  <a:pt x="148676" y="662740"/>
                  <a:pt x="148828" y="664369"/>
                </a:cubicBezTo>
                <a:cubicBezTo>
                  <a:pt x="150266" y="679826"/>
                  <a:pt x="151209" y="695325"/>
                  <a:pt x="152400" y="710803"/>
                </a:cubicBezTo>
                <a:cubicBezTo>
                  <a:pt x="157208" y="727631"/>
                  <a:pt x="152548" y="710004"/>
                  <a:pt x="157163" y="734616"/>
                </a:cubicBezTo>
                <a:cubicBezTo>
                  <a:pt x="157394" y="735849"/>
                  <a:pt x="158204" y="736941"/>
                  <a:pt x="158353" y="738187"/>
                </a:cubicBezTo>
                <a:cubicBezTo>
                  <a:pt x="159397" y="746892"/>
                  <a:pt x="159940" y="755650"/>
                  <a:pt x="160734" y="764381"/>
                </a:cubicBezTo>
                <a:cubicBezTo>
                  <a:pt x="161925" y="768350"/>
                  <a:pt x="162912" y="772385"/>
                  <a:pt x="164306" y="776287"/>
                </a:cubicBezTo>
                <a:cubicBezTo>
                  <a:pt x="164903" y="777959"/>
                  <a:pt x="165989" y="779418"/>
                  <a:pt x="166688" y="781050"/>
                </a:cubicBezTo>
                <a:cubicBezTo>
                  <a:pt x="168372" y="784979"/>
                  <a:pt x="169863" y="788987"/>
                  <a:pt x="171450" y="792956"/>
                </a:cubicBezTo>
                <a:cubicBezTo>
                  <a:pt x="170259" y="792162"/>
                  <a:pt x="168772" y="791692"/>
                  <a:pt x="167878" y="790575"/>
                </a:cubicBezTo>
                <a:cubicBezTo>
                  <a:pt x="167094" y="789595"/>
                  <a:pt x="167249" y="788126"/>
                  <a:pt x="166688" y="787003"/>
                </a:cubicBezTo>
                <a:cubicBezTo>
                  <a:pt x="162599" y="778825"/>
                  <a:pt x="165412" y="788966"/>
                  <a:pt x="163116" y="777478"/>
                </a:cubicBezTo>
                <a:cubicBezTo>
                  <a:pt x="161528" y="775891"/>
                  <a:pt x="159814" y="774421"/>
                  <a:pt x="158353" y="772716"/>
                </a:cubicBezTo>
                <a:cubicBezTo>
                  <a:pt x="157422" y="771630"/>
                  <a:pt x="156814" y="770301"/>
                  <a:pt x="155972" y="769144"/>
                </a:cubicBezTo>
                <a:cubicBezTo>
                  <a:pt x="153638" y="765934"/>
                  <a:pt x="151209" y="762794"/>
                  <a:pt x="148828" y="759619"/>
                </a:cubicBezTo>
                <a:cubicBezTo>
                  <a:pt x="143434" y="752427"/>
                  <a:pt x="150092" y="759714"/>
                  <a:pt x="141684" y="748903"/>
                </a:cubicBezTo>
                <a:cubicBezTo>
                  <a:pt x="140650" y="747574"/>
                  <a:pt x="139047" y="746732"/>
                  <a:pt x="138113" y="745331"/>
                </a:cubicBezTo>
                <a:cubicBezTo>
                  <a:pt x="137417" y="744287"/>
                  <a:pt x="137483" y="742882"/>
                  <a:pt x="136922" y="741759"/>
                </a:cubicBezTo>
                <a:cubicBezTo>
                  <a:pt x="136282" y="740479"/>
                  <a:pt x="135181" y="739467"/>
                  <a:pt x="134541" y="738187"/>
                </a:cubicBezTo>
                <a:cubicBezTo>
                  <a:pt x="133980" y="737065"/>
                  <a:pt x="133911" y="735738"/>
                  <a:pt x="133350" y="734616"/>
                </a:cubicBezTo>
                <a:cubicBezTo>
                  <a:pt x="131579" y="731074"/>
                  <a:pt x="129632" y="730455"/>
                  <a:pt x="128588" y="726281"/>
                </a:cubicBezTo>
                <a:cubicBezTo>
                  <a:pt x="127812" y="723177"/>
                  <a:pt x="127896" y="719917"/>
                  <a:pt x="127397" y="716756"/>
                </a:cubicBezTo>
                <a:cubicBezTo>
                  <a:pt x="126705" y="712373"/>
                  <a:pt x="126032" y="707978"/>
                  <a:pt x="125016" y="703659"/>
                </a:cubicBezTo>
                <a:cubicBezTo>
                  <a:pt x="124441" y="701216"/>
                  <a:pt x="122791" y="699021"/>
                  <a:pt x="122634" y="696516"/>
                </a:cubicBezTo>
                <a:lnTo>
                  <a:pt x="122579" y="695408"/>
                </a:lnTo>
                <a:lnTo>
                  <a:pt x="122634" y="695325"/>
                </a:lnTo>
                <a:cubicBezTo>
                  <a:pt x="123195" y="694202"/>
                  <a:pt x="123264" y="692876"/>
                  <a:pt x="123825" y="691753"/>
                </a:cubicBezTo>
                <a:cubicBezTo>
                  <a:pt x="124465" y="690473"/>
                  <a:pt x="125566" y="689461"/>
                  <a:pt x="126206" y="688181"/>
                </a:cubicBezTo>
                <a:cubicBezTo>
                  <a:pt x="131135" y="678322"/>
                  <a:pt x="122955" y="691273"/>
                  <a:pt x="129778" y="681037"/>
                </a:cubicBezTo>
                <a:cubicBezTo>
                  <a:pt x="130175" y="677862"/>
                  <a:pt x="128307" y="673287"/>
                  <a:pt x="130969" y="671512"/>
                </a:cubicBezTo>
                <a:cubicBezTo>
                  <a:pt x="133058" y="670120"/>
                  <a:pt x="133087" y="676160"/>
                  <a:pt x="133350" y="678656"/>
                </a:cubicBezTo>
                <a:cubicBezTo>
                  <a:pt x="134682" y="691311"/>
                  <a:pt x="134729" y="704071"/>
                  <a:pt x="135731" y="716756"/>
                </a:cubicBezTo>
                <a:cubicBezTo>
                  <a:pt x="135921" y="719163"/>
                  <a:pt x="136159" y="721610"/>
                  <a:pt x="136922" y="723900"/>
                </a:cubicBezTo>
                <a:cubicBezTo>
                  <a:pt x="137375" y="725258"/>
                  <a:pt x="138663" y="726192"/>
                  <a:pt x="139303" y="727472"/>
                </a:cubicBezTo>
                <a:cubicBezTo>
                  <a:pt x="139864" y="728595"/>
                  <a:pt x="139933" y="729921"/>
                  <a:pt x="140494" y="731044"/>
                </a:cubicBezTo>
                <a:cubicBezTo>
                  <a:pt x="145111" y="740279"/>
                  <a:pt x="141071" y="729208"/>
                  <a:pt x="144066" y="738187"/>
                </a:cubicBezTo>
                <a:cubicBezTo>
                  <a:pt x="143669" y="718740"/>
                  <a:pt x="143569" y="699285"/>
                  <a:pt x="142875" y="679847"/>
                </a:cubicBezTo>
                <a:cubicBezTo>
                  <a:pt x="142775" y="677042"/>
                  <a:pt x="141879" y="674312"/>
                  <a:pt x="141684" y="671512"/>
                </a:cubicBezTo>
                <a:cubicBezTo>
                  <a:pt x="138210" y="621725"/>
                  <a:pt x="142247" y="643375"/>
                  <a:pt x="138113" y="622697"/>
                </a:cubicBezTo>
                <a:cubicBezTo>
                  <a:pt x="137319" y="609203"/>
                  <a:pt x="136823" y="595689"/>
                  <a:pt x="135731" y="582216"/>
                </a:cubicBezTo>
                <a:cubicBezTo>
                  <a:pt x="135630" y="580965"/>
                  <a:pt x="135237" y="579688"/>
                  <a:pt x="134541" y="578644"/>
                </a:cubicBezTo>
                <a:cubicBezTo>
                  <a:pt x="133607" y="577243"/>
                  <a:pt x="132160" y="576263"/>
                  <a:pt x="130969" y="575072"/>
                </a:cubicBezTo>
                <a:close/>
                <a:moveTo>
                  <a:pt x="128786" y="568524"/>
                </a:moveTo>
                <a:lnTo>
                  <a:pt x="130374" y="573286"/>
                </a:lnTo>
                <a:lnTo>
                  <a:pt x="128493" y="571405"/>
                </a:lnTo>
                <a:lnTo>
                  <a:pt x="128588" y="569119"/>
                </a:lnTo>
                <a:close/>
                <a:moveTo>
                  <a:pt x="126152" y="565666"/>
                </a:moveTo>
                <a:cubicBezTo>
                  <a:pt x="126181" y="565791"/>
                  <a:pt x="126029" y="568257"/>
                  <a:pt x="127397" y="570309"/>
                </a:cubicBezTo>
                <a:lnTo>
                  <a:pt x="128493" y="571405"/>
                </a:lnTo>
                <a:lnTo>
                  <a:pt x="126206" y="626269"/>
                </a:lnTo>
                <a:cubicBezTo>
                  <a:pt x="125937" y="630927"/>
                  <a:pt x="125354" y="630693"/>
                  <a:pt x="122634" y="633412"/>
                </a:cubicBezTo>
                <a:cubicBezTo>
                  <a:pt x="121449" y="646459"/>
                  <a:pt x="120813" y="652069"/>
                  <a:pt x="120792" y="659500"/>
                </a:cubicBezTo>
                <a:lnTo>
                  <a:pt x="122579" y="695408"/>
                </a:lnTo>
                <a:lnTo>
                  <a:pt x="120253" y="698897"/>
                </a:lnTo>
                <a:cubicBezTo>
                  <a:pt x="119609" y="700401"/>
                  <a:pt x="119795" y="702196"/>
                  <a:pt x="119063" y="703659"/>
                </a:cubicBezTo>
                <a:cubicBezTo>
                  <a:pt x="117388" y="707008"/>
                  <a:pt x="115094" y="710009"/>
                  <a:pt x="113109" y="713184"/>
                </a:cubicBezTo>
                <a:cubicBezTo>
                  <a:pt x="108447" y="699192"/>
                  <a:pt x="110398" y="706040"/>
                  <a:pt x="109538" y="675084"/>
                </a:cubicBezTo>
                <a:cubicBezTo>
                  <a:pt x="109460" y="672279"/>
                  <a:pt x="110331" y="669528"/>
                  <a:pt x="110728" y="666750"/>
                </a:cubicBezTo>
                <a:cubicBezTo>
                  <a:pt x="111522" y="665559"/>
                  <a:pt x="112578" y="664507"/>
                  <a:pt x="113109" y="663178"/>
                </a:cubicBezTo>
                <a:cubicBezTo>
                  <a:pt x="118039" y="650854"/>
                  <a:pt x="118268" y="626597"/>
                  <a:pt x="119063" y="619125"/>
                </a:cubicBezTo>
                <a:cubicBezTo>
                  <a:pt x="119782" y="612370"/>
                  <a:pt x="120714" y="605638"/>
                  <a:pt x="121444" y="598884"/>
                </a:cubicBezTo>
                <a:cubicBezTo>
                  <a:pt x="122301" y="590953"/>
                  <a:pt x="123031" y="583009"/>
                  <a:pt x="123825" y="575072"/>
                </a:cubicBezTo>
                <a:cubicBezTo>
                  <a:pt x="125915" y="567758"/>
                  <a:pt x="126124" y="565542"/>
                  <a:pt x="126152" y="565666"/>
                </a:cubicBezTo>
                <a:close/>
                <a:moveTo>
                  <a:pt x="0" y="0"/>
                </a:moveTo>
                <a:cubicBezTo>
                  <a:pt x="0" y="0"/>
                  <a:pt x="2528" y="495"/>
                  <a:pt x="3572" y="1191"/>
                </a:cubicBezTo>
                <a:cubicBezTo>
                  <a:pt x="7829" y="4029"/>
                  <a:pt x="7195" y="4966"/>
                  <a:pt x="8334" y="9525"/>
                </a:cubicBezTo>
                <a:cubicBezTo>
                  <a:pt x="10965" y="12156"/>
                  <a:pt x="12631" y="13356"/>
                  <a:pt x="14288" y="16669"/>
                </a:cubicBezTo>
                <a:cubicBezTo>
                  <a:pt x="14849" y="17792"/>
                  <a:pt x="14591" y="19354"/>
                  <a:pt x="15478" y="20241"/>
                </a:cubicBezTo>
                <a:cubicBezTo>
                  <a:pt x="16365" y="21128"/>
                  <a:pt x="18489" y="20309"/>
                  <a:pt x="19050" y="21431"/>
                </a:cubicBezTo>
                <a:cubicBezTo>
                  <a:pt x="20305" y="23941"/>
                  <a:pt x="19844" y="26988"/>
                  <a:pt x="20241" y="29766"/>
                </a:cubicBezTo>
                <a:cubicBezTo>
                  <a:pt x="21035" y="30956"/>
                  <a:pt x="21982" y="32057"/>
                  <a:pt x="22622" y="33337"/>
                </a:cubicBezTo>
                <a:cubicBezTo>
                  <a:pt x="23183" y="34460"/>
                  <a:pt x="23627" y="35668"/>
                  <a:pt x="23813" y="36909"/>
                </a:cubicBezTo>
                <a:lnTo>
                  <a:pt x="25017" y="47146"/>
                </a:lnTo>
                <a:lnTo>
                  <a:pt x="25002" y="40481"/>
                </a:lnTo>
                <a:lnTo>
                  <a:pt x="30806" y="67716"/>
                </a:lnTo>
                <a:lnTo>
                  <a:pt x="30956" y="67866"/>
                </a:lnTo>
                <a:cubicBezTo>
                  <a:pt x="31602" y="68942"/>
                  <a:pt x="31750" y="70247"/>
                  <a:pt x="32147" y="71437"/>
                </a:cubicBezTo>
                <a:cubicBezTo>
                  <a:pt x="39569" y="78862"/>
                  <a:pt x="29529" y="68109"/>
                  <a:pt x="35719" y="77391"/>
                </a:cubicBezTo>
                <a:cubicBezTo>
                  <a:pt x="41663" y="86305"/>
                  <a:pt x="37652" y="76043"/>
                  <a:pt x="40481" y="84534"/>
                </a:cubicBezTo>
                <a:cubicBezTo>
                  <a:pt x="46715" y="90768"/>
                  <a:pt x="43521" y="86509"/>
                  <a:pt x="47625" y="98822"/>
                </a:cubicBezTo>
                <a:cubicBezTo>
                  <a:pt x="55448" y="104037"/>
                  <a:pt x="50162" y="99166"/>
                  <a:pt x="52388" y="115491"/>
                </a:cubicBezTo>
                <a:cubicBezTo>
                  <a:pt x="52935" y="119501"/>
                  <a:pt x="54169" y="123395"/>
                  <a:pt x="54769" y="127397"/>
                </a:cubicBezTo>
                <a:cubicBezTo>
                  <a:pt x="55361" y="131341"/>
                  <a:pt x="55562" y="135334"/>
                  <a:pt x="55959" y="139303"/>
                </a:cubicBezTo>
                <a:cubicBezTo>
                  <a:pt x="56086" y="139621"/>
                  <a:pt x="59263" y="147221"/>
                  <a:pt x="59531" y="148828"/>
                </a:cubicBezTo>
                <a:cubicBezTo>
                  <a:pt x="60518" y="154752"/>
                  <a:pt x="61022" y="160748"/>
                  <a:pt x="61913" y="166687"/>
                </a:cubicBezTo>
                <a:cubicBezTo>
                  <a:pt x="62213" y="168689"/>
                  <a:pt x="62891" y="170628"/>
                  <a:pt x="63103" y="172641"/>
                </a:cubicBezTo>
                <a:cubicBezTo>
                  <a:pt x="63686" y="178181"/>
                  <a:pt x="63326" y="183824"/>
                  <a:pt x="64294" y="189309"/>
                </a:cubicBezTo>
                <a:cubicBezTo>
                  <a:pt x="64543" y="190718"/>
                  <a:pt x="66035" y="191601"/>
                  <a:pt x="66675" y="192881"/>
                </a:cubicBezTo>
                <a:cubicBezTo>
                  <a:pt x="67236" y="194004"/>
                  <a:pt x="67469" y="195262"/>
                  <a:pt x="67866" y="196453"/>
                </a:cubicBezTo>
                <a:cubicBezTo>
                  <a:pt x="69057" y="197644"/>
                  <a:pt x="70504" y="198624"/>
                  <a:pt x="71438" y="200025"/>
                </a:cubicBezTo>
                <a:cubicBezTo>
                  <a:pt x="72134" y="201069"/>
                  <a:pt x="72134" y="202443"/>
                  <a:pt x="72628" y="203597"/>
                </a:cubicBezTo>
                <a:cubicBezTo>
                  <a:pt x="73327" y="205228"/>
                  <a:pt x="74310" y="206728"/>
                  <a:pt x="75009" y="208359"/>
                </a:cubicBezTo>
                <a:cubicBezTo>
                  <a:pt x="79191" y="218116"/>
                  <a:pt x="78434" y="240634"/>
                  <a:pt x="78581" y="242887"/>
                </a:cubicBezTo>
                <a:cubicBezTo>
                  <a:pt x="79098" y="250818"/>
                  <a:pt x="79375" y="258762"/>
                  <a:pt x="79772" y="266700"/>
                </a:cubicBezTo>
                <a:cubicBezTo>
                  <a:pt x="80963" y="267891"/>
                  <a:pt x="82365" y="268902"/>
                  <a:pt x="83344" y="270272"/>
                </a:cubicBezTo>
                <a:cubicBezTo>
                  <a:pt x="85738" y="273624"/>
                  <a:pt x="85957" y="275962"/>
                  <a:pt x="86916" y="279797"/>
                </a:cubicBezTo>
                <a:cubicBezTo>
                  <a:pt x="88107" y="280988"/>
                  <a:pt x="89554" y="281968"/>
                  <a:pt x="90488" y="283369"/>
                </a:cubicBezTo>
                <a:cubicBezTo>
                  <a:pt x="91184" y="284413"/>
                  <a:pt x="91516" y="285697"/>
                  <a:pt x="91678" y="286941"/>
                </a:cubicBezTo>
                <a:cubicBezTo>
                  <a:pt x="92709" y="294851"/>
                  <a:pt x="93265" y="302816"/>
                  <a:pt x="94059" y="310753"/>
                </a:cubicBezTo>
                <a:cubicBezTo>
                  <a:pt x="98290" y="323443"/>
                  <a:pt x="94103" y="309962"/>
                  <a:pt x="97631" y="341709"/>
                </a:cubicBezTo>
                <a:cubicBezTo>
                  <a:pt x="97812" y="343336"/>
                  <a:pt x="98553" y="344858"/>
                  <a:pt x="98822" y="346472"/>
                </a:cubicBezTo>
                <a:cubicBezTo>
                  <a:pt x="99348" y="349628"/>
                  <a:pt x="99616" y="352822"/>
                  <a:pt x="100013" y="355997"/>
                </a:cubicBezTo>
                <a:cubicBezTo>
                  <a:pt x="105329" y="363971"/>
                  <a:pt x="105652" y="364114"/>
                  <a:pt x="104931" y="368144"/>
                </a:cubicBezTo>
                <a:lnTo>
                  <a:pt x="104594" y="377015"/>
                </a:lnTo>
                <a:lnTo>
                  <a:pt x="98968" y="356733"/>
                </a:lnTo>
                <a:lnTo>
                  <a:pt x="100011" y="361950"/>
                </a:lnTo>
                <a:cubicBezTo>
                  <a:pt x="100293" y="363173"/>
                  <a:pt x="101124" y="364269"/>
                  <a:pt x="101202" y="365522"/>
                </a:cubicBezTo>
                <a:cubicBezTo>
                  <a:pt x="101920" y="377016"/>
                  <a:pt x="101995" y="388541"/>
                  <a:pt x="102392" y="400050"/>
                </a:cubicBezTo>
                <a:lnTo>
                  <a:pt x="103626" y="402505"/>
                </a:lnTo>
                <a:lnTo>
                  <a:pt x="104594" y="377015"/>
                </a:lnTo>
                <a:lnTo>
                  <a:pt x="257938" y="929747"/>
                </a:lnTo>
                <a:lnTo>
                  <a:pt x="255984" y="927497"/>
                </a:lnTo>
                <a:cubicBezTo>
                  <a:pt x="252015" y="928291"/>
                  <a:pt x="246813" y="926895"/>
                  <a:pt x="244078" y="929878"/>
                </a:cubicBezTo>
                <a:cubicBezTo>
                  <a:pt x="232510" y="942498"/>
                  <a:pt x="252958" y="943461"/>
                  <a:pt x="235744" y="940594"/>
                </a:cubicBezTo>
                <a:cubicBezTo>
                  <a:pt x="232966" y="939403"/>
                  <a:pt x="230014" y="938555"/>
                  <a:pt x="227409" y="937022"/>
                </a:cubicBezTo>
                <a:lnTo>
                  <a:pt x="226379" y="936301"/>
                </a:lnTo>
                <a:lnTo>
                  <a:pt x="230981" y="937022"/>
                </a:lnTo>
                <a:cubicBezTo>
                  <a:pt x="230187" y="935831"/>
                  <a:pt x="229295" y="934701"/>
                  <a:pt x="228600" y="933450"/>
                </a:cubicBezTo>
                <a:cubicBezTo>
                  <a:pt x="227307" y="931123"/>
                  <a:pt x="226505" y="928521"/>
                  <a:pt x="225028" y="926306"/>
                </a:cubicBezTo>
                <a:cubicBezTo>
                  <a:pt x="224094" y="924905"/>
                  <a:pt x="222647" y="923925"/>
                  <a:pt x="221456" y="922734"/>
                </a:cubicBezTo>
                <a:cubicBezTo>
                  <a:pt x="219869" y="919559"/>
                  <a:pt x="218163" y="916441"/>
                  <a:pt x="216694" y="913209"/>
                </a:cubicBezTo>
                <a:cubicBezTo>
                  <a:pt x="216175" y="912066"/>
                  <a:pt x="216199" y="910681"/>
                  <a:pt x="215503" y="909637"/>
                </a:cubicBezTo>
                <a:cubicBezTo>
                  <a:pt x="214569" y="908236"/>
                  <a:pt x="213122" y="907256"/>
                  <a:pt x="211931" y="906066"/>
                </a:cubicBezTo>
                <a:cubicBezTo>
                  <a:pt x="211534" y="903685"/>
                  <a:pt x="211721" y="901128"/>
                  <a:pt x="210741" y="898922"/>
                </a:cubicBezTo>
                <a:cubicBezTo>
                  <a:pt x="209776" y="896750"/>
                  <a:pt x="205495" y="894234"/>
                  <a:pt x="203597" y="892969"/>
                </a:cubicBezTo>
                <a:cubicBezTo>
                  <a:pt x="203186" y="889275"/>
                  <a:pt x="204026" y="881881"/>
                  <a:pt x="200025" y="878681"/>
                </a:cubicBezTo>
                <a:cubicBezTo>
                  <a:pt x="199045" y="877897"/>
                  <a:pt x="197644" y="877888"/>
                  <a:pt x="196453" y="877491"/>
                </a:cubicBezTo>
                <a:cubicBezTo>
                  <a:pt x="195493" y="874612"/>
                  <a:pt x="193792" y="868386"/>
                  <a:pt x="191691" y="865584"/>
                </a:cubicBezTo>
                <a:cubicBezTo>
                  <a:pt x="187292" y="859719"/>
                  <a:pt x="187296" y="862748"/>
                  <a:pt x="184547" y="857250"/>
                </a:cubicBezTo>
                <a:cubicBezTo>
                  <a:pt x="183986" y="856127"/>
                  <a:pt x="183701" y="854885"/>
                  <a:pt x="183356" y="853678"/>
                </a:cubicBezTo>
                <a:cubicBezTo>
                  <a:pt x="182907" y="852105"/>
                  <a:pt x="182898" y="850379"/>
                  <a:pt x="182166" y="848916"/>
                </a:cubicBezTo>
                <a:cubicBezTo>
                  <a:pt x="181664" y="847912"/>
                  <a:pt x="180578" y="847328"/>
                  <a:pt x="179784" y="846534"/>
                </a:cubicBezTo>
                <a:cubicBezTo>
                  <a:pt x="176795" y="837562"/>
                  <a:pt x="180826" y="848615"/>
                  <a:pt x="176213" y="839391"/>
                </a:cubicBezTo>
                <a:cubicBezTo>
                  <a:pt x="175652" y="838268"/>
                  <a:pt x="175352" y="837030"/>
                  <a:pt x="175022" y="835819"/>
                </a:cubicBezTo>
                <a:cubicBezTo>
                  <a:pt x="174161" y="832662"/>
                  <a:pt x="173435" y="829469"/>
                  <a:pt x="172641" y="826294"/>
                </a:cubicBezTo>
                <a:cubicBezTo>
                  <a:pt x="172244" y="796925"/>
                  <a:pt x="172594" y="767536"/>
                  <a:pt x="171450" y="738187"/>
                </a:cubicBezTo>
                <a:cubicBezTo>
                  <a:pt x="171394" y="736757"/>
                  <a:pt x="169279" y="736031"/>
                  <a:pt x="169069" y="734616"/>
                </a:cubicBezTo>
                <a:cubicBezTo>
                  <a:pt x="167668" y="725161"/>
                  <a:pt x="167284" y="715580"/>
                  <a:pt x="166688" y="706041"/>
                </a:cubicBezTo>
                <a:cubicBezTo>
                  <a:pt x="165823" y="692202"/>
                  <a:pt x="167980" y="681291"/>
                  <a:pt x="163116" y="669131"/>
                </a:cubicBezTo>
                <a:cubicBezTo>
                  <a:pt x="162584" y="667802"/>
                  <a:pt x="161528" y="666750"/>
                  <a:pt x="160734" y="665559"/>
                </a:cubicBezTo>
                <a:cubicBezTo>
                  <a:pt x="160337" y="651668"/>
                  <a:pt x="160238" y="637766"/>
                  <a:pt x="159544" y="623887"/>
                </a:cubicBezTo>
                <a:cubicBezTo>
                  <a:pt x="159443" y="621866"/>
                  <a:pt x="158548" y="619948"/>
                  <a:pt x="158353" y="617934"/>
                </a:cubicBezTo>
                <a:cubicBezTo>
                  <a:pt x="157356" y="607633"/>
                  <a:pt x="156938" y="597282"/>
                  <a:pt x="155972" y="586978"/>
                </a:cubicBezTo>
                <a:cubicBezTo>
                  <a:pt x="155747" y="584574"/>
                  <a:pt x="155080" y="582230"/>
                  <a:pt x="154781" y="579834"/>
                </a:cubicBezTo>
                <a:cubicBezTo>
                  <a:pt x="153889" y="572702"/>
                  <a:pt x="153417" y="565518"/>
                  <a:pt x="152400" y="558403"/>
                </a:cubicBezTo>
                <a:cubicBezTo>
                  <a:pt x="152193" y="556951"/>
                  <a:pt x="148849" y="548935"/>
                  <a:pt x="148828" y="548878"/>
                </a:cubicBezTo>
                <a:cubicBezTo>
                  <a:pt x="146973" y="543931"/>
                  <a:pt x="148803" y="546470"/>
                  <a:pt x="145256" y="542925"/>
                </a:cubicBezTo>
                <a:cubicBezTo>
                  <a:pt x="144859" y="541337"/>
                  <a:pt x="145530" y="538894"/>
                  <a:pt x="144066" y="538162"/>
                </a:cubicBezTo>
                <a:cubicBezTo>
                  <a:pt x="142786" y="537522"/>
                  <a:pt x="141388" y="539426"/>
                  <a:pt x="140494" y="540544"/>
                </a:cubicBezTo>
                <a:cubicBezTo>
                  <a:pt x="139710" y="541524"/>
                  <a:pt x="139797" y="542962"/>
                  <a:pt x="139303" y="544116"/>
                </a:cubicBezTo>
                <a:cubicBezTo>
                  <a:pt x="138604" y="545747"/>
                  <a:pt x="138077" y="547531"/>
                  <a:pt x="136922" y="548878"/>
                </a:cubicBezTo>
                <a:cubicBezTo>
                  <a:pt x="135630" y="550385"/>
                  <a:pt x="133747" y="551259"/>
                  <a:pt x="132159" y="552450"/>
                </a:cubicBezTo>
                <a:cubicBezTo>
                  <a:pt x="131365" y="556816"/>
                  <a:pt x="130707" y="561208"/>
                  <a:pt x="129778" y="565547"/>
                </a:cubicBezTo>
                <a:lnTo>
                  <a:pt x="128786" y="568524"/>
                </a:lnTo>
                <a:lnTo>
                  <a:pt x="127397" y="564356"/>
                </a:lnTo>
                <a:cubicBezTo>
                  <a:pt x="126757" y="563076"/>
                  <a:pt x="125810" y="561975"/>
                  <a:pt x="125016" y="560784"/>
                </a:cubicBezTo>
                <a:cubicBezTo>
                  <a:pt x="124619" y="559197"/>
                  <a:pt x="124490" y="557517"/>
                  <a:pt x="123825" y="556022"/>
                </a:cubicBezTo>
                <a:cubicBezTo>
                  <a:pt x="122885" y="553907"/>
                  <a:pt x="120649" y="552349"/>
                  <a:pt x="120253" y="550069"/>
                </a:cubicBezTo>
                <a:cubicBezTo>
                  <a:pt x="119027" y="543020"/>
                  <a:pt x="119692" y="535764"/>
                  <a:pt x="119063" y="528637"/>
                </a:cubicBezTo>
                <a:cubicBezTo>
                  <a:pt x="118501" y="522262"/>
                  <a:pt x="117586" y="515922"/>
                  <a:pt x="116681" y="509587"/>
                </a:cubicBezTo>
                <a:cubicBezTo>
                  <a:pt x="115998" y="504808"/>
                  <a:pt x="115418" y="499997"/>
                  <a:pt x="114300" y="495300"/>
                </a:cubicBezTo>
                <a:cubicBezTo>
                  <a:pt x="113428" y="491637"/>
                  <a:pt x="110728" y="484584"/>
                  <a:pt x="110728" y="484584"/>
                </a:cubicBezTo>
                <a:cubicBezTo>
                  <a:pt x="110331" y="478631"/>
                  <a:pt x="109984" y="472674"/>
                  <a:pt x="109538" y="466725"/>
                </a:cubicBezTo>
                <a:cubicBezTo>
                  <a:pt x="107257" y="436311"/>
                  <a:pt x="110277" y="446326"/>
                  <a:pt x="105966" y="433387"/>
                </a:cubicBezTo>
                <a:lnTo>
                  <a:pt x="104301" y="412579"/>
                </a:lnTo>
                <a:lnTo>
                  <a:pt x="86710" y="330037"/>
                </a:lnTo>
                <a:lnTo>
                  <a:pt x="89335" y="330659"/>
                </a:lnTo>
                <a:cubicBezTo>
                  <a:pt x="89371" y="329875"/>
                  <a:pt x="88996" y="329797"/>
                  <a:pt x="90486" y="335756"/>
                </a:cubicBezTo>
                <a:cubicBezTo>
                  <a:pt x="97309" y="345992"/>
                  <a:pt x="89129" y="333041"/>
                  <a:pt x="94058" y="342900"/>
                </a:cubicBezTo>
                <a:lnTo>
                  <a:pt x="96466" y="347717"/>
                </a:lnTo>
                <a:lnTo>
                  <a:pt x="70635" y="254606"/>
                </a:lnTo>
                <a:lnTo>
                  <a:pt x="86710" y="330037"/>
                </a:lnTo>
                <a:lnTo>
                  <a:pt x="85724" y="329803"/>
                </a:lnTo>
                <a:cubicBezTo>
                  <a:pt x="84837" y="328915"/>
                  <a:pt x="85094" y="327354"/>
                  <a:pt x="84533" y="326231"/>
                </a:cubicBezTo>
                <a:cubicBezTo>
                  <a:pt x="83893" y="324951"/>
                  <a:pt x="82946" y="323850"/>
                  <a:pt x="82152" y="322659"/>
                </a:cubicBezTo>
                <a:cubicBezTo>
                  <a:pt x="81755" y="320278"/>
                  <a:pt x="81485" y="317872"/>
                  <a:pt x="80961" y="315516"/>
                </a:cubicBezTo>
                <a:cubicBezTo>
                  <a:pt x="80260" y="312364"/>
                  <a:pt x="78844" y="310091"/>
                  <a:pt x="77389" y="307181"/>
                </a:cubicBezTo>
                <a:cubicBezTo>
                  <a:pt x="74912" y="297268"/>
                  <a:pt x="77929" y="307071"/>
                  <a:pt x="73817" y="298847"/>
                </a:cubicBezTo>
                <a:cubicBezTo>
                  <a:pt x="73256" y="297724"/>
                  <a:pt x="72957" y="296486"/>
                  <a:pt x="72627" y="295275"/>
                </a:cubicBezTo>
                <a:cubicBezTo>
                  <a:pt x="71766" y="292118"/>
                  <a:pt x="71106" y="288907"/>
                  <a:pt x="70245" y="285750"/>
                </a:cubicBezTo>
                <a:cubicBezTo>
                  <a:pt x="68449" y="279163"/>
                  <a:pt x="69927" y="285112"/>
                  <a:pt x="66674" y="278606"/>
                </a:cubicBezTo>
                <a:cubicBezTo>
                  <a:pt x="66113" y="277483"/>
                  <a:pt x="65880" y="276225"/>
                  <a:pt x="65483" y="275034"/>
                </a:cubicBezTo>
                <a:cubicBezTo>
                  <a:pt x="64689" y="264715"/>
                  <a:pt x="64167" y="254372"/>
                  <a:pt x="63102" y="244078"/>
                </a:cubicBezTo>
                <a:cubicBezTo>
                  <a:pt x="62973" y="242830"/>
                  <a:pt x="62117" y="241744"/>
                  <a:pt x="61911" y="240506"/>
                </a:cubicBezTo>
                <a:cubicBezTo>
                  <a:pt x="60527" y="232202"/>
                  <a:pt x="58984" y="223897"/>
                  <a:pt x="58339" y="215503"/>
                </a:cubicBezTo>
                <a:lnTo>
                  <a:pt x="58340" y="210287"/>
                </a:lnTo>
                <a:lnTo>
                  <a:pt x="54873" y="197791"/>
                </a:lnTo>
                <a:lnTo>
                  <a:pt x="54767" y="197644"/>
                </a:lnTo>
                <a:lnTo>
                  <a:pt x="54179" y="195289"/>
                </a:lnTo>
                <a:lnTo>
                  <a:pt x="53485" y="192789"/>
                </a:lnTo>
                <a:lnTo>
                  <a:pt x="51195" y="190500"/>
                </a:lnTo>
                <a:lnTo>
                  <a:pt x="48049" y="17319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25C046DE-4FAB-4D8A-A943-021EC719C764}"/>
              </a:ext>
            </a:extLst>
          </p:cNvPr>
          <p:cNvSpPr/>
          <p:nvPr/>
        </p:nvSpPr>
        <p:spPr>
          <a:xfrm>
            <a:off x="8771566" y="4158294"/>
            <a:ext cx="1087370" cy="314187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57584A7A-CCBD-4DA3-A1FA-17915A8195C5}"/>
              </a:ext>
            </a:extLst>
          </p:cNvPr>
          <p:cNvSpPr/>
          <p:nvPr/>
        </p:nvSpPr>
        <p:spPr>
          <a:xfrm>
            <a:off x="2376488" y="5927125"/>
            <a:ext cx="804862" cy="314187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26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4" grpId="0" animBg="1"/>
      <p:bldP spid="13" grpId="0" animBg="1"/>
      <p:bldP spid="14" grpId="0" animBg="1"/>
      <p:bldP spid="15" grpId="0" animBg="1"/>
      <p:bldP spid="16" grpId="0" animBg="1"/>
      <p:bldP spid="26" grpId="0" animBg="1"/>
      <p:bldP spid="35" grpId="0" animBg="1"/>
      <p:bldP spid="36" grpId="0" animBg="1"/>
      <p:bldP spid="3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en-GB" sz="2400" dirty="0"/>
              <a:t>Question 2: </a:t>
            </a:r>
            <a:r>
              <a:rPr lang="en-GB" sz="2400" dirty="0">
                <a:solidFill>
                  <a:schemeClr val="accent5"/>
                </a:solidFill>
              </a:rPr>
              <a:t>How to compare algorithms?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GB" sz="1800" dirty="0"/>
              <a:t>Minimum distance, MSE and SNR </a:t>
            </a:r>
            <a:endParaRPr lang="de-DE" sz="1800" dirty="0"/>
          </a:p>
          <a:p>
            <a:pPr lvl="1"/>
            <a:r>
              <a:rPr lang="de-DE" sz="1800" dirty="0" err="1"/>
              <a:t>Correlation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different </a:t>
            </a:r>
            <a:r>
              <a:rPr lang="de-DE" sz="1800" dirty="0" err="1"/>
              <a:t>metrics</a:t>
            </a:r>
            <a:r>
              <a:rPr lang="de-DE" sz="1800" dirty="0"/>
              <a:t> </a:t>
            </a:r>
            <a:r>
              <a:rPr lang="de-DE" sz="1800" dirty="0" err="1"/>
              <a:t>important</a:t>
            </a:r>
            <a:endParaRPr lang="de-DE" sz="1800" dirty="0"/>
          </a:p>
          <a:p>
            <a:pPr lvl="1"/>
            <a:r>
              <a:rPr lang="de-DE" sz="1800" dirty="0">
                <a:solidFill>
                  <a:schemeClr val="accent5"/>
                </a:solidFill>
              </a:rPr>
              <a:t>„</a:t>
            </a:r>
            <a:r>
              <a:rPr lang="de-DE" sz="1800" dirty="0" err="1">
                <a:solidFill>
                  <a:schemeClr val="accent5"/>
                </a:solidFill>
              </a:rPr>
              <a:t>One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Metric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sometimes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provides</a:t>
            </a:r>
            <a:r>
              <a:rPr lang="de-DE" sz="1800" dirty="0">
                <a:solidFill>
                  <a:schemeClr val="accent5"/>
                </a:solidFill>
              </a:rPr>
              <a:t> not </a:t>
            </a:r>
            <a:r>
              <a:rPr lang="de-DE" sz="1800" dirty="0" err="1">
                <a:solidFill>
                  <a:schemeClr val="accent5"/>
                </a:solidFill>
              </a:rPr>
              <a:t>the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whole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information</a:t>
            </a:r>
            <a:r>
              <a:rPr lang="de-DE" sz="1800" dirty="0">
                <a:solidFill>
                  <a:schemeClr val="accent5"/>
                </a:solidFill>
              </a:rPr>
              <a:t>: </a:t>
            </a:r>
            <a:r>
              <a:rPr lang="de-DE" sz="1800" dirty="0" err="1">
                <a:solidFill>
                  <a:schemeClr val="accent5"/>
                </a:solidFill>
              </a:rPr>
              <a:t>We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need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to</a:t>
            </a:r>
            <a:r>
              <a:rPr lang="de-DE" sz="1800" dirty="0">
                <a:solidFill>
                  <a:schemeClr val="accent5"/>
                </a:solidFill>
              </a:rPr>
              <a:t> find </a:t>
            </a:r>
            <a:r>
              <a:rPr lang="de-DE" sz="1800" dirty="0" err="1">
                <a:solidFill>
                  <a:schemeClr val="accent5"/>
                </a:solidFill>
              </a:rPr>
              <a:t>how</a:t>
            </a:r>
            <a:r>
              <a:rPr lang="de-DE" sz="1800" dirty="0">
                <a:solidFill>
                  <a:schemeClr val="accent5"/>
                </a:solidFill>
              </a:rPr>
              <a:t> different </a:t>
            </a:r>
            <a:r>
              <a:rPr lang="de-DE" sz="1800" dirty="0" err="1">
                <a:solidFill>
                  <a:schemeClr val="accent5"/>
                </a:solidFill>
              </a:rPr>
              <a:t>metrics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correlate</a:t>
            </a:r>
            <a:r>
              <a:rPr lang="de-DE" sz="1800" dirty="0">
                <a:solidFill>
                  <a:schemeClr val="accent5"/>
                </a:solidFill>
              </a:rPr>
              <a:t>“</a:t>
            </a:r>
          </a:p>
          <a:p>
            <a:pPr lvl="1"/>
            <a:endParaRPr lang="en-GB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F243499-3B6C-4674-8B53-057F939081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7" t="4427" r="68943" b="72849"/>
          <a:stretch/>
        </p:blipFill>
        <p:spPr bwMode="auto">
          <a:xfrm>
            <a:off x="1049481" y="4566123"/>
            <a:ext cx="4999638" cy="255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hteck 36">
            <a:extLst>
              <a:ext uri="{FF2B5EF4-FFF2-40B4-BE49-F238E27FC236}">
                <a16:creationId xmlns:a16="http://schemas.microsoft.com/office/drawing/2014/main" id="{9FB9807F-4D7D-4FAE-BD99-9B008A57D555}"/>
              </a:ext>
            </a:extLst>
          </p:cNvPr>
          <p:cNvSpPr/>
          <p:nvPr/>
        </p:nvSpPr>
        <p:spPr>
          <a:xfrm rot="5400000">
            <a:off x="8615215" y="5256310"/>
            <a:ext cx="477583" cy="5519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82E1CA7F-25AD-4C95-9A54-DFA5DD7EBCD8}"/>
              </a:ext>
            </a:extLst>
          </p:cNvPr>
          <p:cNvSpPr/>
          <p:nvPr/>
        </p:nvSpPr>
        <p:spPr>
          <a:xfrm rot="5400000">
            <a:off x="9001807" y="5204811"/>
            <a:ext cx="477583" cy="5519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Pfeil: nach oben und unten 3">
            <a:extLst>
              <a:ext uri="{FF2B5EF4-FFF2-40B4-BE49-F238E27FC236}">
                <a16:creationId xmlns:a16="http://schemas.microsoft.com/office/drawing/2014/main" id="{FCAB1510-6F3C-4F4C-AFEC-31905A70E375}"/>
              </a:ext>
            </a:extLst>
          </p:cNvPr>
          <p:cNvSpPr/>
          <p:nvPr/>
        </p:nvSpPr>
        <p:spPr>
          <a:xfrm>
            <a:off x="2358580" y="6626128"/>
            <a:ext cx="241222" cy="325369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6" name="Pfeil: nach oben und unten 5">
            <a:extLst>
              <a:ext uri="{FF2B5EF4-FFF2-40B4-BE49-F238E27FC236}">
                <a16:creationId xmlns:a16="http://schemas.microsoft.com/office/drawing/2014/main" id="{A8774C70-C035-478E-848C-D9934C4DBBC0}"/>
              </a:ext>
            </a:extLst>
          </p:cNvPr>
          <p:cNvSpPr/>
          <p:nvPr/>
        </p:nvSpPr>
        <p:spPr>
          <a:xfrm>
            <a:off x="3665571" y="5815808"/>
            <a:ext cx="303858" cy="1115420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16DB745-D191-4C18-956C-7AB793305917}"/>
              </a:ext>
            </a:extLst>
          </p:cNvPr>
          <p:cNvSpPr txBox="1"/>
          <p:nvPr/>
        </p:nvSpPr>
        <p:spPr>
          <a:xfrm>
            <a:off x="639157" y="6746562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0,0</a:t>
            </a:r>
            <a:endParaRPr lang="en-GB" sz="18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DD16AEA-F737-4E55-A21E-EDE1D167CC72}"/>
              </a:ext>
            </a:extLst>
          </p:cNvPr>
          <p:cNvSpPr txBox="1"/>
          <p:nvPr/>
        </p:nvSpPr>
        <p:spPr>
          <a:xfrm>
            <a:off x="639157" y="4536859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0,8</a:t>
            </a:r>
            <a:endParaRPr lang="en-GB" sz="18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4327C29-D990-47FE-9C2E-EA42125D399B}"/>
              </a:ext>
            </a:extLst>
          </p:cNvPr>
          <p:cNvSpPr txBox="1"/>
          <p:nvPr/>
        </p:nvSpPr>
        <p:spPr>
          <a:xfrm>
            <a:off x="638178" y="6203604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0,2</a:t>
            </a:r>
            <a:endParaRPr lang="en-GB" sz="18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1D13D99-1BAB-4018-9C72-0ADA32CBE3DB}"/>
              </a:ext>
            </a:extLst>
          </p:cNvPr>
          <p:cNvSpPr txBox="1"/>
          <p:nvPr/>
        </p:nvSpPr>
        <p:spPr>
          <a:xfrm>
            <a:off x="639157" y="5629205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0,4</a:t>
            </a:r>
            <a:endParaRPr lang="en-GB" sz="18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8BA97E7-8CA9-4D46-833E-C6C0399EBADC}"/>
              </a:ext>
            </a:extLst>
          </p:cNvPr>
          <p:cNvSpPr txBox="1"/>
          <p:nvPr/>
        </p:nvSpPr>
        <p:spPr>
          <a:xfrm>
            <a:off x="639157" y="5086247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0,6</a:t>
            </a:r>
            <a:endParaRPr lang="en-GB" sz="18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8AE7057-D05B-4E05-A94A-5B42774E5ABA}"/>
              </a:ext>
            </a:extLst>
          </p:cNvPr>
          <p:cNvSpPr txBox="1"/>
          <p:nvPr/>
        </p:nvSpPr>
        <p:spPr>
          <a:xfrm>
            <a:off x="979268" y="7039664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0,0</a:t>
            </a:r>
            <a:endParaRPr lang="en-GB" sz="18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AB674A6-3611-4841-9FFE-451C582C6EDA}"/>
              </a:ext>
            </a:extLst>
          </p:cNvPr>
          <p:cNvSpPr txBox="1"/>
          <p:nvPr/>
        </p:nvSpPr>
        <p:spPr>
          <a:xfrm>
            <a:off x="4665958" y="7033988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0,8</a:t>
            </a:r>
            <a:endParaRPr lang="en-GB" sz="1800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7B5A5DD-7BB0-4D98-AA2C-C4A7D3B0E4C1}"/>
              </a:ext>
            </a:extLst>
          </p:cNvPr>
          <p:cNvSpPr txBox="1"/>
          <p:nvPr/>
        </p:nvSpPr>
        <p:spPr>
          <a:xfrm>
            <a:off x="1840389" y="7033988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0,2</a:t>
            </a:r>
            <a:endParaRPr lang="en-GB" sz="18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A02A117-79B9-4F28-8F1C-905505698616}"/>
              </a:ext>
            </a:extLst>
          </p:cNvPr>
          <p:cNvSpPr txBox="1"/>
          <p:nvPr/>
        </p:nvSpPr>
        <p:spPr>
          <a:xfrm>
            <a:off x="2822613" y="7042264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0,4</a:t>
            </a:r>
            <a:endParaRPr lang="en-GB" sz="18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2C59A1C-8E02-4733-AE38-FD43E8059A55}"/>
              </a:ext>
            </a:extLst>
          </p:cNvPr>
          <p:cNvSpPr txBox="1"/>
          <p:nvPr/>
        </p:nvSpPr>
        <p:spPr>
          <a:xfrm>
            <a:off x="3736422" y="7044673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0,6</a:t>
            </a:r>
            <a:endParaRPr lang="en-GB" sz="18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E085C87-3686-47F3-BFBD-F6B8404DE3D7}"/>
              </a:ext>
            </a:extLst>
          </p:cNvPr>
          <p:cNvSpPr txBox="1"/>
          <p:nvPr/>
        </p:nvSpPr>
        <p:spPr>
          <a:xfrm>
            <a:off x="5563115" y="7038703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1,0</a:t>
            </a:r>
            <a:endParaRPr lang="en-GB" sz="18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7F9C107-4E86-4892-8300-B5F0682DD8C0}"/>
              </a:ext>
            </a:extLst>
          </p:cNvPr>
          <p:cNvSpPr txBox="1"/>
          <p:nvPr/>
        </p:nvSpPr>
        <p:spPr>
          <a:xfrm rot="16200000">
            <a:off x="-452909" y="5687855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Median </a:t>
            </a:r>
            <a:r>
              <a:rPr lang="de-DE" sz="1800" dirty="0" err="1"/>
              <a:t>of</a:t>
            </a:r>
            <a:r>
              <a:rPr lang="de-DE" sz="1800" dirty="0"/>
              <a:t> MSEs</a:t>
            </a:r>
            <a:endParaRPr lang="en-GB" sz="18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B63C3BEF-2410-4814-A3D1-810B8A237E7D}"/>
              </a:ext>
            </a:extLst>
          </p:cNvPr>
          <p:cNvSpPr txBox="1"/>
          <p:nvPr/>
        </p:nvSpPr>
        <p:spPr>
          <a:xfrm>
            <a:off x="2433479" y="7411596"/>
            <a:ext cx="229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Minimum </a:t>
            </a:r>
            <a:r>
              <a:rPr lang="de-DE" sz="1800" dirty="0" err="1"/>
              <a:t>Distance</a:t>
            </a:r>
            <a:endParaRPr lang="en-GB" sz="1800" dirty="0"/>
          </a:p>
        </p:txBody>
      </p:sp>
      <p:sp>
        <p:nvSpPr>
          <p:cNvPr id="57" name="Pfeil: nach rechts 56">
            <a:extLst>
              <a:ext uri="{FF2B5EF4-FFF2-40B4-BE49-F238E27FC236}">
                <a16:creationId xmlns:a16="http://schemas.microsoft.com/office/drawing/2014/main" id="{51681A3D-9421-4928-9BC3-86C4CDACA971}"/>
              </a:ext>
            </a:extLst>
          </p:cNvPr>
          <p:cNvSpPr/>
          <p:nvPr/>
        </p:nvSpPr>
        <p:spPr>
          <a:xfrm>
            <a:off x="6321323" y="5664436"/>
            <a:ext cx="920627" cy="3595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AD079723-7203-4F81-9C1B-9DAC30254C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46" t="5424" r="1925" b="50953"/>
          <a:stretch/>
        </p:blipFill>
        <p:spPr>
          <a:xfrm>
            <a:off x="7926089" y="4813239"/>
            <a:ext cx="4001545" cy="2247110"/>
          </a:xfrm>
          <a:prstGeom prst="rect">
            <a:avLst/>
          </a:prstGeom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FB845A67-31E9-45CB-8C7D-DC5EDC8F9652}"/>
              </a:ext>
            </a:extLst>
          </p:cNvPr>
          <p:cNvSpPr txBox="1"/>
          <p:nvPr/>
        </p:nvSpPr>
        <p:spPr>
          <a:xfrm>
            <a:off x="11927634" y="5419321"/>
            <a:ext cx="7532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0,4</a:t>
            </a:r>
            <a:endParaRPr lang="en-GB" sz="1800" dirty="0">
              <a:solidFill>
                <a:srgbClr val="C00000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8325B10-B9C5-4408-9D92-40C3323FBA7F}"/>
              </a:ext>
            </a:extLst>
          </p:cNvPr>
          <p:cNvSpPr txBox="1"/>
          <p:nvPr/>
        </p:nvSpPr>
        <p:spPr>
          <a:xfrm>
            <a:off x="11895556" y="6165073"/>
            <a:ext cx="7532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0,19</a:t>
            </a:r>
            <a:endParaRPr lang="en-GB" sz="1800" dirty="0">
              <a:solidFill>
                <a:srgbClr val="C000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FF241517-4E03-475A-A987-6B14063EA5EF}"/>
              </a:ext>
            </a:extLst>
          </p:cNvPr>
          <p:cNvSpPr/>
          <p:nvPr/>
        </p:nvSpPr>
        <p:spPr>
          <a:xfrm>
            <a:off x="7818394" y="4816745"/>
            <a:ext cx="106815" cy="1451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27255848-4D7F-4541-8DB4-9164F64E03D1}"/>
              </a:ext>
            </a:extLst>
          </p:cNvPr>
          <p:cNvSpPr/>
          <p:nvPr/>
        </p:nvSpPr>
        <p:spPr>
          <a:xfrm rot="5400000">
            <a:off x="9864762" y="5458431"/>
            <a:ext cx="185850" cy="3289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A2E1CB7E-8B33-4C1D-A53D-5C29524F9067}"/>
              </a:ext>
            </a:extLst>
          </p:cNvPr>
          <p:cNvSpPr/>
          <p:nvPr/>
        </p:nvSpPr>
        <p:spPr>
          <a:xfrm rot="5400000">
            <a:off x="10156606" y="8075337"/>
            <a:ext cx="162058" cy="2868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90FB4099-7D78-4ABF-862C-EB85852A1AD0}"/>
              </a:ext>
            </a:extLst>
          </p:cNvPr>
          <p:cNvSpPr txBox="1"/>
          <p:nvPr/>
        </p:nvSpPr>
        <p:spPr>
          <a:xfrm>
            <a:off x="7524783" y="6742031"/>
            <a:ext cx="7532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0,1</a:t>
            </a:r>
            <a:endParaRPr lang="en-GB" sz="1800" dirty="0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CA89EE11-FBDB-401F-BE62-0A869D6B6DFB}"/>
              </a:ext>
            </a:extLst>
          </p:cNvPr>
          <p:cNvSpPr txBox="1"/>
          <p:nvPr/>
        </p:nvSpPr>
        <p:spPr>
          <a:xfrm>
            <a:off x="7514991" y="4766822"/>
            <a:ext cx="7532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0,6</a:t>
            </a:r>
            <a:endParaRPr lang="en-GB" sz="1800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19BC1CA2-B9FB-4052-9760-72ADD2CCE172}"/>
              </a:ext>
            </a:extLst>
          </p:cNvPr>
          <p:cNvSpPr txBox="1"/>
          <p:nvPr/>
        </p:nvSpPr>
        <p:spPr>
          <a:xfrm>
            <a:off x="8302514" y="4405043"/>
            <a:ext cx="1277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3603EA2A-CA2E-4870-B63D-A09C4C080E30}"/>
              </a:ext>
            </a:extLst>
          </p:cNvPr>
          <p:cNvSpPr txBox="1"/>
          <p:nvPr/>
        </p:nvSpPr>
        <p:spPr>
          <a:xfrm>
            <a:off x="9981793" y="4396465"/>
            <a:ext cx="1976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 </a:t>
            </a:r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0E2E4767-5F86-4FD1-877F-71977D408EC4}"/>
              </a:ext>
            </a:extLst>
          </p:cNvPr>
          <p:cNvSpPr txBox="1"/>
          <p:nvPr/>
        </p:nvSpPr>
        <p:spPr>
          <a:xfrm rot="16200000">
            <a:off x="7379649" y="5584548"/>
            <a:ext cx="62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MD</a:t>
            </a:r>
            <a:endParaRPr lang="en-GB" sz="1800" dirty="0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B1410243-FB2D-47A5-B894-EC01D9EAEDE3}"/>
              </a:ext>
            </a:extLst>
          </p:cNvPr>
          <p:cNvSpPr/>
          <p:nvPr/>
        </p:nvSpPr>
        <p:spPr>
          <a:xfrm>
            <a:off x="9906080" y="4015560"/>
            <a:ext cx="106815" cy="4462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4" name="Gerader Verbinder 63">
            <a:extLst>
              <a:ext uri="{FF2B5EF4-FFF2-40B4-BE49-F238E27FC236}">
                <a16:creationId xmlns:a16="http://schemas.microsoft.com/office/drawing/2014/main" id="{78F0236B-0F2D-4992-B7F4-59EB992C6617}"/>
              </a:ext>
            </a:extLst>
          </p:cNvPr>
          <p:cNvCxnSpPr>
            <a:cxnSpLocks/>
          </p:cNvCxnSpPr>
          <p:nvPr/>
        </p:nvCxnSpPr>
        <p:spPr>
          <a:xfrm>
            <a:off x="7951407" y="5608597"/>
            <a:ext cx="3985442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BF976BE1-951F-4C88-B0FE-3DEEFD288AFC}"/>
              </a:ext>
            </a:extLst>
          </p:cNvPr>
          <p:cNvCxnSpPr>
            <a:cxnSpLocks/>
          </p:cNvCxnSpPr>
          <p:nvPr/>
        </p:nvCxnSpPr>
        <p:spPr>
          <a:xfrm>
            <a:off x="7951407" y="6346424"/>
            <a:ext cx="3995114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08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38" grpId="0"/>
      <p:bldP spid="39" grpId="0"/>
      <p:bldP spid="40" grpId="0" animBg="1"/>
      <p:bldP spid="48" grpId="0" animBg="1"/>
      <p:bldP spid="53" grpId="0"/>
      <p:bldP spid="54" grpId="0"/>
      <p:bldP spid="59" grpId="0"/>
      <p:bldP spid="60" grpId="0"/>
      <p:bldP spid="61" grpId="0"/>
      <p:bldP spid="6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en-GB" sz="2400" dirty="0"/>
              <a:t>Question 3: </a:t>
            </a:r>
            <a:r>
              <a:rPr lang="en-GB" sz="2400" dirty="0">
                <a:solidFill>
                  <a:schemeClr val="accent5"/>
                </a:solidFill>
              </a:rPr>
              <a:t>Which algorithm performs best? What happens with noise or outlier?</a:t>
            </a:r>
            <a:endParaRPr lang="en-GB" dirty="0">
              <a:solidFill>
                <a:schemeClr val="accent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GB" sz="2000" dirty="0"/>
              <a:t> Monte Carlo run with 10.000 runs: Evaluate metrics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More or less similar with good data (simulated and real EEG data with added artifacts)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Power ICA: quite good with reasonable SNR (~ 20dB), fast and with low variance 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Low sample sizes are problematic (&lt; 5000 samples)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Higher noise than 20dB SNR: smoothly becoming worse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All reach breakdown point with one large outlier</a:t>
            </a:r>
          </a:p>
          <a:p>
            <a:pPr lvl="1"/>
            <a:endParaRPr lang="en-GB" dirty="0"/>
          </a:p>
          <a:p>
            <a:pPr lvl="1"/>
            <a:r>
              <a:rPr lang="en-GB" sz="1800" dirty="0"/>
              <a:t> </a:t>
            </a:r>
            <a:r>
              <a:rPr lang="de-DE" sz="1800" dirty="0">
                <a:solidFill>
                  <a:schemeClr val="accent5"/>
                </a:solidFill>
              </a:rPr>
              <a:t>„All </a:t>
            </a:r>
            <a:r>
              <a:rPr lang="de-DE" sz="1800" dirty="0" err="1">
                <a:solidFill>
                  <a:schemeClr val="accent5"/>
                </a:solidFill>
              </a:rPr>
              <a:t>four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algorithms</a:t>
            </a:r>
            <a:r>
              <a:rPr lang="de-DE" sz="1800" dirty="0">
                <a:solidFill>
                  <a:schemeClr val="accent5"/>
                </a:solidFill>
              </a:rPr>
              <a:t>: </a:t>
            </a:r>
            <a:r>
              <a:rPr lang="de-DE" sz="1800" dirty="0" err="1">
                <a:solidFill>
                  <a:schemeClr val="accent5"/>
                </a:solidFill>
              </a:rPr>
              <a:t>Good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performance</a:t>
            </a:r>
            <a:r>
              <a:rPr lang="de-DE" sz="1800" dirty="0">
                <a:solidFill>
                  <a:schemeClr val="accent5"/>
                </a:solidFill>
              </a:rPr>
              <a:t> on </a:t>
            </a:r>
            <a:r>
              <a:rPr lang="de-DE" sz="1800" dirty="0" err="1">
                <a:solidFill>
                  <a:schemeClr val="accent5"/>
                </a:solidFill>
              </a:rPr>
              <a:t>well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behaving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data</a:t>
            </a:r>
            <a:r>
              <a:rPr lang="de-DE" sz="1800" dirty="0">
                <a:solidFill>
                  <a:schemeClr val="accent5"/>
                </a:solidFill>
              </a:rPr>
              <a:t> but </a:t>
            </a:r>
            <a:r>
              <a:rPr lang="de-DE" sz="1800" dirty="0" err="1">
                <a:solidFill>
                  <a:schemeClr val="accent5"/>
                </a:solidFill>
              </a:rPr>
              <a:t>higher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noise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level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or</a:t>
            </a:r>
            <a:r>
              <a:rPr lang="de-DE" sz="1800" dirty="0">
                <a:solidFill>
                  <a:schemeClr val="accent5"/>
                </a:solidFill>
              </a:rPr>
              <a:t> larger </a:t>
            </a:r>
            <a:r>
              <a:rPr lang="de-DE" sz="1800" dirty="0" err="1">
                <a:solidFill>
                  <a:schemeClr val="accent5"/>
                </a:solidFill>
              </a:rPr>
              <a:t>outlier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cause</a:t>
            </a:r>
            <a:r>
              <a:rPr lang="de-DE" sz="1800" dirty="0">
                <a:solidFill>
                  <a:schemeClr val="accent5"/>
                </a:solidFill>
              </a:rPr>
              <a:t>  </a:t>
            </a:r>
          </a:p>
          <a:p>
            <a:pPr marL="253365" lvl="1" indent="0">
              <a:buNone/>
            </a:pPr>
            <a:r>
              <a:rPr lang="de-DE" sz="1800" dirty="0">
                <a:solidFill>
                  <a:schemeClr val="accent5"/>
                </a:solidFill>
              </a:rPr>
              <a:t>       </a:t>
            </a:r>
            <a:r>
              <a:rPr lang="de-DE" sz="1800" dirty="0" err="1">
                <a:solidFill>
                  <a:schemeClr val="accent5"/>
                </a:solidFill>
              </a:rPr>
              <a:t>failure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>
                <a:solidFill>
                  <a:schemeClr val="accent5"/>
                </a:solidFill>
                <a:sym typeface="Wingdings" panose="05000000000000000000" pitchFamily="2" charset="2"/>
              </a:rPr>
              <a:t> </a:t>
            </a:r>
            <a:r>
              <a:rPr lang="de-DE" sz="1800" dirty="0" err="1">
                <a:solidFill>
                  <a:schemeClr val="accent5"/>
                </a:solidFill>
                <a:sym typeface="Wingdings" panose="05000000000000000000" pitchFamily="2" charset="2"/>
              </a:rPr>
              <a:t>Violates</a:t>
            </a:r>
            <a:r>
              <a:rPr lang="de-DE" sz="1800" dirty="0">
                <a:solidFill>
                  <a:schemeClr val="accent5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chemeClr val="accent5"/>
                </a:solidFill>
                <a:sym typeface="Wingdings" panose="05000000000000000000" pitchFamily="2" charset="2"/>
              </a:rPr>
              <a:t>assumptions</a:t>
            </a:r>
            <a:r>
              <a:rPr lang="de-DE" sz="1800" dirty="0">
                <a:solidFill>
                  <a:schemeClr val="accent5"/>
                </a:solidFill>
              </a:rPr>
              <a:t>“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7731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en-GB" sz="2400" dirty="0"/>
              <a:t>Question 4: </a:t>
            </a:r>
            <a:r>
              <a:rPr lang="en-GB" sz="2400" dirty="0">
                <a:solidFill>
                  <a:schemeClr val="accent5"/>
                </a:solidFill>
              </a:rPr>
              <a:t>How to </a:t>
            </a:r>
            <a:r>
              <a:rPr lang="en-GB" sz="2400" dirty="0" err="1">
                <a:solidFill>
                  <a:schemeClr val="accent5"/>
                </a:solidFill>
              </a:rPr>
              <a:t>robustify</a:t>
            </a:r>
            <a:r>
              <a:rPr lang="en-GB" sz="2400" dirty="0">
                <a:solidFill>
                  <a:schemeClr val="accent5"/>
                </a:solidFill>
              </a:rPr>
              <a:t>? </a:t>
            </a:r>
            <a:endParaRPr lang="en-GB" dirty="0">
              <a:solidFill>
                <a:schemeClr val="accent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GB" sz="1800" dirty="0"/>
              <a:t>Whitening process crucial for algorithms</a:t>
            </a:r>
          </a:p>
          <a:p>
            <a:pPr lvl="1"/>
            <a:r>
              <a:rPr lang="en-GB" sz="1800" dirty="0"/>
              <a:t>Different objective functions for some algorithms</a:t>
            </a:r>
          </a:p>
          <a:p>
            <a:pPr lvl="1"/>
            <a:r>
              <a:rPr lang="en-GB" sz="1800" dirty="0"/>
              <a:t>Initialization quite important (local maxima/minima)</a:t>
            </a:r>
          </a:p>
          <a:p>
            <a:pPr lvl="1"/>
            <a:r>
              <a:rPr lang="en-GB" sz="1800" dirty="0"/>
              <a:t>Within algorithms: quite complicated </a:t>
            </a:r>
            <a:r>
              <a:rPr lang="en-GB" sz="1800" dirty="0">
                <a:sym typeface="Wingdings" panose="05000000000000000000" pitchFamily="2" charset="2"/>
              </a:rPr>
              <a:t> model based</a:t>
            </a:r>
            <a:endParaRPr lang="en-GB" sz="1800" dirty="0"/>
          </a:p>
          <a:p>
            <a:pPr lvl="1"/>
            <a:endParaRPr lang="en-GB" dirty="0"/>
          </a:p>
          <a:p>
            <a:pPr marL="253365" lvl="1" indent="0">
              <a:buNone/>
            </a:pPr>
            <a:r>
              <a:rPr lang="en-GB" sz="2400" dirty="0">
                <a:solidFill>
                  <a:schemeClr val="accent5"/>
                </a:solidFill>
              </a:rPr>
              <a:t>What we tried: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Plug-in robustness of covariance estimation in whitening process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Trying out different robust objective functions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Initialize Power ICA with Radical as a global optimizer</a:t>
            </a:r>
          </a:p>
          <a:p>
            <a:pPr marL="253365" lvl="1" indent="0">
              <a:buNone/>
            </a:pPr>
            <a:endParaRPr lang="en-GB" dirty="0"/>
          </a:p>
          <a:p>
            <a:pPr marL="253365" lvl="1" indent="0">
              <a:buNone/>
            </a:pPr>
            <a:r>
              <a:rPr lang="en-GB" dirty="0"/>
              <a:t>     </a:t>
            </a:r>
            <a:r>
              <a:rPr lang="de-DE" sz="2000" dirty="0">
                <a:solidFill>
                  <a:schemeClr val="accent5"/>
                </a:solidFill>
              </a:rPr>
              <a:t>„</a:t>
            </a:r>
            <a:r>
              <a:rPr lang="en-GB" sz="2000" dirty="0">
                <a:solidFill>
                  <a:schemeClr val="accent5"/>
                </a:solidFill>
              </a:rPr>
              <a:t>No real improvement: sometimes with noise a bit better, but still low    </a:t>
            </a:r>
          </a:p>
          <a:p>
            <a:pPr marL="253365" lvl="1" indent="0">
              <a:buNone/>
            </a:pPr>
            <a:r>
              <a:rPr lang="en-GB" sz="2000" dirty="0">
                <a:solidFill>
                  <a:schemeClr val="accent5"/>
                </a:solidFill>
              </a:rPr>
              <a:t>        breakdown point”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A1CDB3AE-E4A4-4148-A832-23F790E1D1DB}"/>
              </a:ext>
            </a:extLst>
          </p:cNvPr>
          <p:cNvSpPr/>
          <p:nvPr/>
        </p:nvSpPr>
        <p:spPr>
          <a:xfrm>
            <a:off x="661958" y="5964823"/>
            <a:ext cx="443176" cy="3085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7857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en-GB" sz="2400" dirty="0"/>
              <a:t>Question 5: </a:t>
            </a:r>
            <a:r>
              <a:rPr lang="en-GB" sz="2400" dirty="0">
                <a:solidFill>
                  <a:schemeClr val="accent5"/>
                </a:solidFill>
              </a:rPr>
              <a:t>What are Graph Signals / Graph BSS?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3999" y="2242800"/>
            <a:ext cx="10647181" cy="6587280"/>
          </a:xfrm>
        </p:spPr>
        <p:txBody>
          <a:bodyPr/>
          <a:lstStyle/>
          <a:p>
            <a:pPr lvl="1"/>
            <a:r>
              <a:rPr lang="en-GB" sz="1800" dirty="0"/>
              <a:t>Graph signal: Use proximity/similarity between components of the underlying signal</a:t>
            </a:r>
          </a:p>
          <a:p>
            <a:pPr lvl="1"/>
            <a:endParaRPr lang="en-GB" sz="1800" dirty="0"/>
          </a:p>
          <a:p>
            <a:pPr lvl="1"/>
            <a:r>
              <a:rPr lang="de-DE" sz="1800" dirty="0">
                <a:solidFill>
                  <a:schemeClr val="accent5"/>
                </a:solidFill>
              </a:rPr>
              <a:t>„</a:t>
            </a:r>
            <a:r>
              <a:rPr lang="en-GB" sz="1800" dirty="0">
                <a:solidFill>
                  <a:schemeClr val="accent5"/>
                </a:solidFill>
              </a:rPr>
              <a:t>Graph BSS tries to combine the ICA approach to maximize the measure of independence and the graph signal approach to decorrelate the nodes of the graph”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cxnSp>
        <p:nvCxnSpPr>
          <p:cNvPr id="21" name="Straight Arrow Connector 32">
            <a:extLst>
              <a:ext uri="{FF2B5EF4-FFF2-40B4-BE49-F238E27FC236}">
                <a16:creationId xmlns:a16="http://schemas.microsoft.com/office/drawing/2014/main" id="{A155577A-D14C-42D5-80DF-578694E192E3}"/>
              </a:ext>
            </a:extLst>
          </p:cNvPr>
          <p:cNvCxnSpPr>
            <a:cxnSpLocks/>
          </p:cNvCxnSpPr>
          <p:nvPr/>
        </p:nvCxnSpPr>
        <p:spPr>
          <a:xfrm flipV="1">
            <a:off x="7953265" y="4486695"/>
            <a:ext cx="0" cy="2710201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34">
            <a:extLst>
              <a:ext uri="{FF2B5EF4-FFF2-40B4-BE49-F238E27FC236}">
                <a16:creationId xmlns:a16="http://schemas.microsoft.com/office/drawing/2014/main" id="{1026859D-A65C-48AB-ACAD-E5047C521511}"/>
              </a:ext>
            </a:extLst>
          </p:cNvPr>
          <p:cNvCxnSpPr>
            <a:cxnSpLocks/>
          </p:cNvCxnSpPr>
          <p:nvPr/>
        </p:nvCxnSpPr>
        <p:spPr>
          <a:xfrm>
            <a:off x="7953265" y="7196895"/>
            <a:ext cx="4076700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38">
            <a:extLst>
              <a:ext uri="{FF2B5EF4-FFF2-40B4-BE49-F238E27FC236}">
                <a16:creationId xmlns:a16="http://schemas.microsoft.com/office/drawing/2014/main" id="{F55DA06A-A43E-4A42-B8EA-3C9E00C04539}"/>
              </a:ext>
            </a:extLst>
          </p:cNvPr>
          <p:cNvCxnSpPr>
            <a:cxnSpLocks/>
          </p:cNvCxnSpPr>
          <p:nvPr/>
        </p:nvCxnSpPr>
        <p:spPr>
          <a:xfrm flipV="1">
            <a:off x="8248540" y="6128632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39">
            <a:extLst>
              <a:ext uri="{FF2B5EF4-FFF2-40B4-BE49-F238E27FC236}">
                <a16:creationId xmlns:a16="http://schemas.microsoft.com/office/drawing/2014/main" id="{4DA17520-61A1-4921-B430-3238EE0AADEF}"/>
              </a:ext>
            </a:extLst>
          </p:cNvPr>
          <p:cNvCxnSpPr>
            <a:cxnSpLocks/>
          </p:cNvCxnSpPr>
          <p:nvPr/>
        </p:nvCxnSpPr>
        <p:spPr>
          <a:xfrm flipV="1">
            <a:off x="8515240" y="5841795"/>
            <a:ext cx="0" cy="1355105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40">
            <a:extLst>
              <a:ext uri="{FF2B5EF4-FFF2-40B4-BE49-F238E27FC236}">
                <a16:creationId xmlns:a16="http://schemas.microsoft.com/office/drawing/2014/main" id="{B552E910-955B-4E8D-B806-62D10E651876}"/>
              </a:ext>
            </a:extLst>
          </p:cNvPr>
          <p:cNvCxnSpPr>
            <a:cxnSpLocks/>
          </p:cNvCxnSpPr>
          <p:nvPr/>
        </p:nvCxnSpPr>
        <p:spPr>
          <a:xfrm flipV="1">
            <a:off x="8791465" y="5453820"/>
            <a:ext cx="0" cy="1743078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41">
            <a:extLst>
              <a:ext uri="{FF2B5EF4-FFF2-40B4-BE49-F238E27FC236}">
                <a16:creationId xmlns:a16="http://schemas.microsoft.com/office/drawing/2014/main" id="{1957E216-523C-4536-8389-A3FF9D29776C}"/>
              </a:ext>
            </a:extLst>
          </p:cNvPr>
          <p:cNvCxnSpPr>
            <a:cxnSpLocks/>
          </p:cNvCxnSpPr>
          <p:nvPr/>
        </p:nvCxnSpPr>
        <p:spPr>
          <a:xfrm flipV="1">
            <a:off x="9039115" y="5025195"/>
            <a:ext cx="0" cy="2171705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42">
            <a:extLst>
              <a:ext uri="{FF2B5EF4-FFF2-40B4-BE49-F238E27FC236}">
                <a16:creationId xmlns:a16="http://schemas.microsoft.com/office/drawing/2014/main" id="{0D64C211-45B7-417F-8166-3EA6040F800F}"/>
              </a:ext>
            </a:extLst>
          </p:cNvPr>
          <p:cNvCxnSpPr>
            <a:cxnSpLocks/>
          </p:cNvCxnSpPr>
          <p:nvPr/>
        </p:nvCxnSpPr>
        <p:spPr>
          <a:xfrm flipV="1">
            <a:off x="9296290" y="4701345"/>
            <a:ext cx="0" cy="249555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43">
            <a:extLst>
              <a:ext uri="{FF2B5EF4-FFF2-40B4-BE49-F238E27FC236}">
                <a16:creationId xmlns:a16="http://schemas.microsoft.com/office/drawing/2014/main" id="{94212D76-8611-4048-B674-9B4F079A805D}"/>
              </a:ext>
            </a:extLst>
          </p:cNvPr>
          <p:cNvCxnSpPr>
            <a:cxnSpLocks/>
          </p:cNvCxnSpPr>
          <p:nvPr/>
        </p:nvCxnSpPr>
        <p:spPr>
          <a:xfrm flipV="1">
            <a:off x="9553465" y="4701345"/>
            <a:ext cx="0" cy="249555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44">
            <a:extLst>
              <a:ext uri="{FF2B5EF4-FFF2-40B4-BE49-F238E27FC236}">
                <a16:creationId xmlns:a16="http://schemas.microsoft.com/office/drawing/2014/main" id="{DAC53495-58DA-4F8E-9773-F9253692FB6B}"/>
              </a:ext>
            </a:extLst>
          </p:cNvPr>
          <p:cNvCxnSpPr>
            <a:cxnSpLocks/>
          </p:cNvCxnSpPr>
          <p:nvPr/>
        </p:nvCxnSpPr>
        <p:spPr>
          <a:xfrm flipV="1">
            <a:off x="9829690" y="5025195"/>
            <a:ext cx="0" cy="217170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45">
            <a:extLst>
              <a:ext uri="{FF2B5EF4-FFF2-40B4-BE49-F238E27FC236}">
                <a16:creationId xmlns:a16="http://schemas.microsoft.com/office/drawing/2014/main" id="{EDF67BDA-DAD5-4009-8D06-B9275FCE53C6}"/>
              </a:ext>
            </a:extLst>
          </p:cNvPr>
          <p:cNvCxnSpPr>
            <a:cxnSpLocks/>
          </p:cNvCxnSpPr>
          <p:nvPr/>
        </p:nvCxnSpPr>
        <p:spPr>
          <a:xfrm flipV="1">
            <a:off x="10115440" y="5453820"/>
            <a:ext cx="0" cy="1743077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46">
            <a:extLst>
              <a:ext uri="{FF2B5EF4-FFF2-40B4-BE49-F238E27FC236}">
                <a16:creationId xmlns:a16="http://schemas.microsoft.com/office/drawing/2014/main" id="{A8CA1A37-EAC8-4346-979F-8DCF3E678F63}"/>
              </a:ext>
            </a:extLst>
          </p:cNvPr>
          <p:cNvCxnSpPr>
            <a:cxnSpLocks/>
          </p:cNvCxnSpPr>
          <p:nvPr/>
        </p:nvCxnSpPr>
        <p:spPr>
          <a:xfrm flipV="1">
            <a:off x="10401190" y="5834820"/>
            <a:ext cx="0" cy="1362077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47">
            <a:extLst>
              <a:ext uri="{FF2B5EF4-FFF2-40B4-BE49-F238E27FC236}">
                <a16:creationId xmlns:a16="http://schemas.microsoft.com/office/drawing/2014/main" id="{D027C383-AE60-4AB9-AA91-69364883C4EE}"/>
              </a:ext>
            </a:extLst>
          </p:cNvPr>
          <p:cNvCxnSpPr>
            <a:cxnSpLocks/>
          </p:cNvCxnSpPr>
          <p:nvPr/>
        </p:nvCxnSpPr>
        <p:spPr>
          <a:xfrm flipV="1">
            <a:off x="10696465" y="6128632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48">
            <a:extLst>
              <a:ext uri="{FF2B5EF4-FFF2-40B4-BE49-F238E27FC236}">
                <a16:creationId xmlns:a16="http://schemas.microsoft.com/office/drawing/2014/main" id="{D11393D6-986D-4EEC-99FC-E0C4D26C5116}"/>
              </a:ext>
            </a:extLst>
          </p:cNvPr>
          <p:cNvCxnSpPr/>
          <p:nvPr/>
        </p:nvCxnSpPr>
        <p:spPr>
          <a:xfrm flipV="1">
            <a:off x="10972690" y="6308633"/>
            <a:ext cx="0" cy="888263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49">
            <a:extLst>
              <a:ext uri="{FF2B5EF4-FFF2-40B4-BE49-F238E27FC236}">
                <a16:creationId xmlns:a16="http://schemas.microsoft.com/office/drawing/2014/main" id="{2636CBD8-4066-45D0-8E19-E4658CF36E3C}"/>
              </a:ext>
            </a:extLst>
          </p:cNvPr>
          <p:cNvCxnSpPr>
            <a:cxnSpLocks/>
          </p:cNvCxnSpPr>
          <p:nvPr/>
        </p:nvCxnSpPr>
        <p:spPr>
          <a:xfrm flipV="1">
            <a:off x="11224444" y="6131334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65">
            <a:extLst>
              <a:ext uri="{FF2B5EF4-FFF2-40B4-BE49-F238E27FC236}">
                <a16:creationId xmlns:a16="http://schemas.microsoft.com/office/drawing/2014/main" id="{9CEC5FC8-6783-4614-B272-E98E007C17DB}"/>
              </a:ext>
            </a:extLst>
          </p:cNvPr>
          <p:cNvCxnSpPr>
            <a:cxnSpLocks/>
          </p:cNvCxnSpPr>
          <p:nvPr/>
        </p:nvCxnSpPr>
        <p:spPr>
          <a:xfrm flipV="1">
            <a:off x="11506090" y="5834820"/>
            <a:ext cx="0" cy="1362080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68">
            <a:extLst>
              <a:ext uri="{FF2B5EF4-FFF2-40B4-BE49-F238E27FC236}">
                <a16:creationId xmlns:a16="http://schemas.microsoft.com/office/drawing/2014/main" id="{23EAC218-820D-4028-835E-A38E8185089E}"/>
              </a:ext>
            </a:extLst>
          </p:cNvPr>
          <p:cNvCxnSpPr/>
          <p:nvPr/>
        </p:nvCxnSpPr>
        <p:spPr>
          <a:xfrm flipV="1">
            <a:off x="7953265" y="6308631"/>
            <a:ext cx="0" cy="888263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86">
            <a:extLst>
              <a:ext uri="{FF2B5EF4-FFF2-40B4-BE49-F238E27FC236}">
                <a16:creationId xmlns:a16="http://schemas.microsoft.com/office/drawing/2014/main" id="{C52CA62D-E2F0-4ED7-B714-A89EEEB6D359}"/>
              </a:ext>
            </a:extLst>
          </p:cNvPr>
          <p:cNvGrpSpPr/>
          <p:nvPr/>
        </p:nvGrpSpPr>
        <p:grpSpPr>
          <a:xfrm>
            <a:off x="881848" y="6958162"/>
            <a:ext cx="5764038" cy="366350"/>
            <a:chOff x="671392" y="4596843"/>
            <a:chExt cx="6469883" cy="523637"/>
          </a:xfrm>
        </p:grpSpPr>
        <p:sp>
          <p:nvSpPr>
            <p:cNvPr id="38" name="Oval 5">
              <a:extLst>
                <a:ext uri="{FF2B5EF4-FFF2-40B4-BE49-F238E27FC236}">
                  <a16:creationId xmlns:a16="http://schemas.microsoft.com/office/drawing/2014/main" id="{383ADD0E-EFFD-43EF-9DE5-89FFC5FDCBE5}"/>
                </a:ext>
              </a:extLst>
            </p:cNvPr>
            <p:cNvSpPr/>
            <p:nvPr/>
          </p:nvSpPr>
          <p:spPr>
            <a:xfrm>
              <a:off x="185596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fr-FR" dirty="0"/>
            </a:p>
          </p:txBody>
        </p:sp>
        <p:sp>
          <p:nvSpPr>
            <p:cNvPr id="39" name="Oval 6">
              <a:extLst>
                <a:ext uri="{FF2B5EF4-FFF2-40B4-BE49-F238E27FC236}">
                  <a16:creationId xmlns:a16="http://schemas.microsoft.com/office/drawing/2014/main" id="{2766FC5D-8AC9-4247-8F55-219F038A5251}"/>
                </a:ext>
              </a:extLst>
            </p:cNvPr>
            <p:cNvSpPr/>
            <p:nvPr/>
          </p:nvSpPr>
          <p:spPr>
            <a:xfrm>
              <a:off x="6781275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N</a:t>
              </a:r>
              <a:endParaRPr lang="fr-FR" dirty="0"/>
            </a:p>
          </p:txBody>
        </p:sp>
        <p:sp>
          <p:nvSpPr>
            <p:cNvPr id="40" name="Oval 9">
              <a:extLst>
                <a:ext uri="{FF2B5EF4-FFF2-40B4-BE49-F238E27FC236}">
                  <a16:creationId xmlns:a16="http://schemas.microsoft.com/office/drawing/2014/main" id="{BB9C800E-127A-4603-B7E4-98CC8E055893}"/>
                </a:ext>
              </a:extLst>
            </p:cNvPr>
            <p:cNvSpPr/>
            <p:nvPr/>
          </p:nvSpPr>
          <p:spPr>
            <a:xfrm>
              <a:off x="671392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0</a:t>
              </a:r>
              <a:endParaRPr lang="fr-FR" dirty="0"/>
            </a:p>
          </p:txBody>
        </p:sp>
        <p:sp>
          <p:nvSpPr>
            <p:cNvPr id="41" name="Oval 10">
              <a:extLst>
                <a:ext uri="{FF2B5EF4-FFF2-40B4-BE49-F238E27FC236}">
                  <a16:creationId xmlns:a16="http://schemas.microsoft.com/office/drawing/2014/main" id="{CFA554A6-750F-491B-9954-219B7156CE60}"/>
                </a:ext>
              </a:extLst>
            </p:cNvPr>
            <p:cNvSpPr/>
            <p:nvPr/>
          </p:nvSpPr>
          <p:spPr>
            <a:xfrm>
              <a:off x="3040533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fr-FR" dirty="0"/>
            </a:p>
          </p:txBody>
        </p:sp>
        <p:cxnSp>
          <p:nvCxnSpPr>
            <p:cNvPr id="42" name="Straight Arrow Connector 18">
              <a:extLst>
                <a:ext uri="{FF2B5EF4-FFF2-40B4-BE49-F238E27FC236}">
                  <a16:creationId xmlns:a16="http://schemas.microsoft.com/office/drawing/2014/main" id="{CAB86CDF-D9C2-42E6-B945-A4597A0F57BC}"/>
                </a:ext>
              </a:extLst>
            </p:cNvPr>
            <p:cNvCxnSpPr>
              <a:stCxn id="40" idx="6"/>
              <a:endCxn id="38" idx="2"/>
            </p:cNvCxnSpPr>
            <p:nvPr/>
          </p:nvCxnSpPr>
          <p:spPr>
            <a:xfrm>
              <a:off x="1031391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19">
              <a:extLst>
                <a:ext uri="{FF2B5EF4-FFF2-40B4-BE49-F238E27FC236}">
                  <a16:creationId xmlns:a16="http://schemas.microsoft.com/office/drawing/2014/main" id="{9FD08F14-6146-4E36-AB7B-E4D368DB1393}"/>
                </a:ext>
              </a:extLst>
            </p:cNvPr>
            <p:cNvCxnSpPr>
              <a:cxnSpLocks/>
              <a:stCxn id="38" idx="6"/>
              <a:endCxn id="41" idx="2"/>
            </p:cNvCxnSpPr>
            <p:nvPr/>
          </p:nvCxnSpPr>
          <p:spPr>
            <a:xfrm>
              <a:off x="2215962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22">
              <a:extLst>
                <a:ext uri="{FF2B5EF4-FFF2-40B4-BE49-F238E27FC236}">
                  <a16:creationId xmlns:a16="http://schemas.microsoft.com/office/drawing/2014/main" id="{56D3CEEF-D238-44EA-B903-F4C271F56F43}"/>
                </a:ext>
              </a:extLst>
            </p:cNvPr>
            <p:cNvCxnSpPr>
              <a:cxnSpLocks/>
              <a:endCxn id="39" idx="2"/>
            </p:cNvCxnSpPr>
            <p:nvPr/>
          </p:nvCxnSpPr>
          <p:spPr>
            <a:xfrm>
              <a:off x="5764840" y="4934130"/>
              <a:ext cx="1016435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23">
              <a:extLst>
                <a:ext uri="{FF2B5EF4-FFF2-40B4-BE49-F238E27FC236}">
                  <a16:creationId xmlns:a16="http://schemas.microsoft.com/office/drawing/2014/main" id="{52A1E71D-A26F-4F00-8F74-C5C83C8DE0B0}"/>
                </a:ext>
              </a:extLst>
            </p:cNvPr>
            <p:cNvCxnSpPr>
              <a:cxnSpLocks/>
              <a:stCxn id="41" idx="6"/>
            </p:cNvCxnSpPr>
            <p:nvPr/>
          </p:nvCxnSpPr>
          <p:spPr>
            <a:xfrm>
              <a:off x="3400533" y="4934130"/>
              <a:ext cx="8880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26">
              <a:extLst>
                <a:ext uri="{FF2B5EF4-FFF2-40B4-BE49-F238E27FC236}">
                  <a16:creationId xmlns:a16="http://schemas.microsoft.com/office/drawing/2014/main" id="{C456CDCC-42A0-46B7-86C9-12375CA5E9C7}"/>
                </a:ext>
              </a:extLst>
            </p:cNvPr>
            <p:cNvSpPr/>
            <p:nvPr/>
          </p:nvSpPr>
          <p:spPr>
            <a:xfrm>
              <a:off x="428860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fr-FR" dirty="0"/>
            </a:p>
          </p:txBody>
        </p:sp>
        <p:sp>
          <p:nvSpPr>
            <p:cNvPr id="47" name="TextBox 27">
              <a:extLst>
                <a:ext uri="{FF2B5EF4-FFF2-40B4-BE49-F238E27FC236}">
                  <a16:creationId xmlns:a16="http://schemas.microsoft.com/office/drawing/2014/main" id="{023B4B97-8FD6-422A-8E12-CFBA11F2DCAF}"/>
                </a:ext>
              </a:extLst>
            </p:cNvPr>
            <p:cNvSpPr txBox="1"/>
            <p:nvPr/>
          </p:nvSpPr>
          <p:spPr>
            <a:xfrm>
              <a:off x="5028486" y="4596843"/>
              <a:ext cx="553106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…</a:t>
              </a:r>
              <a:endParaRPr lang="fr-FR" dirty="0"/>
            </a:p>
          </p:txBody>
        </p:sp>
        <p:cxnSp>
          <p:nvCxnSpPr>
            <p:cNvPr id="48" name="Connector: Curved 29">
              <a:extLst>
                <a:ext uri="{FF2B5EF4-FFF2-40B4-BE49-F238E27FC236}">
                  <a16:creationId xmlns:a16="http://schemas.microsoft.com/office/drawing/2014/main" id="{1B81EB62-7623-42FD-BF31-3EA6F93651AF}"/>
                </a:ext>
              </a:extLst>
            </p:cNvPr>
            <p:cNvCxnSpPr>
              <a:stCxn id="39" idx="4"/>
              <a:endCxn id="40" idx="4"/>
            </p:cNvCxnSpPr>
            <p:nvPr/>
          </p:nvCxnSpPr>
          <p:spPr>
            <a:xfrm rot="5400000">
              <a:off x="3906333" y="2059188"/>
              <a:ext cx="12700" cy="6109884"/>
            </a:xfrm>
            <a:prstGeom prst="curvedConnector3">
              <a:avLst>
                <a:gd name="adj1" fmla="val 9600000"/>
              </a:avLst>
            </a:prstGeom>
            <a:ln w="57150">
              <a:solidFill>
                <a:srgbClr val="F0823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96">
            <a:extLst>
              <a:ext uri="{FF2B5EF4-FFF2-40B4-BE49-F238E27FC236}">
                <a16:creationId xmlns:a16="http://schemas.microsoft.com/office/drawing/2014/main" id="{50044BA5-70F6-4777-B48F-B0F051EA9392}"/>
              </a:ext>
            </a:extLst>
          </p:cNvPr>
          <p:cNvCxnSpPr>
            <a:cxnSpLocks/>
          </p:cNvCxnSpPr>
          <p:nvPr/>
        </p:nvCxnSpPr>
        <p:spPr>
          <a:xfrm>
            <a:off x="7966894" y="7196900"/>
            <a:ext cx="281646" cy="0"/>
          </a:xfrm>
          <a:prstGeom prst="straightConnector1">
            <a:avLst/>
          </a:prstGeom>
          <a:ln w="28575">
            <a:solidFill>
              <a:srgbClr val="004E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98">
            <a:extLst>
              <a:ext uri="{FF2B5EF4-FFF2-40B4-BE49-F238E27FC236}">
                <a16:creationId xmlns:a16="http://schemas.microsoft.com/office/drawing/2014/main" id="{A108F34B-AE30-486B-B651-35D80B2D9F05}"/>
              </a:ext>
            </a:extLst>
          </p:cNvPr>
          <p:cNvCxnSpPr>
            <a:cxnSpLocks/>
          </p:cNvCxnSpPr>
          <p:nvPr/>
        </p:nvCxnSpPr>
        <p:spPr>
          <a:xfrm>
            <a:off x="8248540" y="719690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99">
            <a:extLst>
              <a:ext uri="{FF2B5EF4-FFF2-40B4-BE49-F238E27FC236}">
                <a16:creationId xmlns:a16="http://schemas.microsoft.com/office/drawing/2014/main" id="{F5834FE7-F4A7-4029-82C7-F704301C0219}"/>
              </a:ext>
            </a:extLst>
          </p:cNvPr>
          <p:cNvCxnSpPr>
            <a:cxnSpLocks/>
          </p:cNvCxnSpPr>
          <p:nvPr/>
        </p:nvCxnSpPr>
        <p:spPr>
          <a:xfrm>
            <a:off x="8509819" y="719690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100">
            <a:extLst>
              <a:ext uri="{FF2B5EF4-FFF2-40B4-BE49-F238E27FC236}">
                <a16:creationId xmlns:a16="http://schemas.microsoft.com/office/drawing/2014/main" id="{5C66866B-2444-4295-BAB3-9DF30F79391F}"/>
              </a:ext>
            </a:extLst>
          </p:cNvPr>
          <p:cNvCxnSpPr>
            <a:cxnSpLocks/>
          </p:cNvCxnSpPr>
          <p:nvPr/>
        </p:nvCxnSpPr>
        <p:spPr>
          <a:xfrm>
            <a:off x="8757469" y="719824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101">
            <a:extLst>
              <a:ext uri="{FF2B5EF4-FFF2-40B4-BE49-F238E27FC236}">
                <a16:creationId xmlns:a16="http://schemas.microsoft.com/office/drawing/2014/main" id="{C938B189-E470-43EB-B47B-C4484BD80363}"/>
              </a:ext>
            </a:extLst>
          </p:cNvPr>
          <p:cNvCxnSpPr>
            <a:cxnSpLocks/>
          </p:cNvCxnSpPr>
          <p:nvPr/>
        </p:nvCxnSpPr>
        <p:spPr>
          <a:xfrm>
            <a:off x="9014644" y="719563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102">
            <a:extLst>
              <a:ext uri="{FF2B5EF4-FFF2-40B4-BE49-F238E27FC236}">
                <a16:creationId xmlns:a16="http://schemas.microsoft.com/office/drawing/2014/main" id="{BE5C487F-181C-42EE-AB8D-D22D42D1F51E}"/>
              </a:ext>
            </a:extLst>
          </p:cNvPr>
          <p:cNvCxnSpPr>
            <a:cxnSpLocks/>
          </p:cNvCxnSpPr>
          <p:nvPr/>
        </p:nvCxnSpPr>
        <p:spPr>
          <a:xfrm>
            <a:off x="9271819" y="719563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103">
            <a:extLst>
              <a:ext uri="{FF2B5EF4-FFF2-40B4-BE49-F238E27FC236}">
                <a16:creationId xmlns:a16="http://schemas.microsoft.com/office/drawing/2014/main" id="{515D32E4-2C75-4ED3-92CF-64CD89842A5F}"/>
              </a:ext>
            </a:extLst>
          </p:cNvPr>
          <p:cNvCxnSpPr>
            <a:cxnSpLocks/>
          </p:cNvCxnSpPr>
          <p:nvPr/>
        </p:nvCxnSpPr>
        <p:spPr>
          <a:xfrm>
            <a:off x="9548044" y="719824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104">
            <a:extLst>
              <a:ext uri="{FF2B5EF4-FFF2-40B4-BE49-F238E27FC236}">
                <a16:creationId xmlns:a16="http://schemas.microsoft.com/office/drawing/2014/main" id="{794E1D87-4EFE-43E8-907A-E315D0275DA1}"/>
              </a:ext>
            </a:extLst>
          </p:cNvPr>
          <p:cNvCxnSpPr>
            <a:cxnSpLocks/>
          </p:cNvCxnSpPr>
          <p:nvPr/>
        </p:nvCxnSpPr>
        <p:spPr>
          <a:xfrm>
            <a:off x="9850792" y="719824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105">
            <a:extLst>
              <a:ext uri="{FF2B5EF4-FFF2-40B4-BE49-F238E27FC236}">
                <a16:creationId xmlns:a16="http://schemas.microsoft.com/office/drawing/2014/main" id="{76217269-A3A5-4B0C-9597-4A9BB139B7DE}"/>
              </a:ext>
            </a:extLst>
          </p:cNvPr>
          <p:cNvCxnSpPr>
            <a:cxnSpLocks/>
          </p:cNvCxnSpPr>
          <p:nvPr/>
        </p:nvCxnSpPr>
        <p:spPr>
          <a:xfrm>
            <a:off x="10115440" y="719824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106">
            <a:extLst>
              <a:ext uri="{FF2B5EF4-FFF2-40B4-BE49-F238E27FC236}">
                <a16:creationId xmlns:a16="http://schemas.microsoft.com/office/drawing/2014/main" id="{24FC5A60-BFBD-4CC4-8DA7-643AEBE06B8D}"/>
              </a:ext>
            </a:extLst>
          </p:cNvPr>
          <p:cNvCxnSpPr>
            <a:cxnSpLocks/>
          </p:cNvCxnSpPr>
          <p:nvPr/>
        </p:nvCxnSpPr>
        <p:spPr>
          <a:xfrm>
            <a:off x="10397086" y="7199598"/>
            <a:ext cx="281646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109">
            <a:extLst>
              <a:ext uri="{FF2B5EF4-FFF2-40B4-BE49-F238E27FC236}">
                <a16:creationId xmlns:a16="http://schemas.microsoft.com/office/drawing/2014/main" id="{7D3790A0-B4C7-4CA7-9D1A-13B08B6D00E1}"/>
              </a:ext>
            </a:extLst>
          </p:cNvPr>
          <p:cNvCxnSpPr>
            <a:cxnSpLocks/>
          </p:cNvCxnSpPr>
          <p:nvPr/>
        </p:nvCxnSpPr>
        <p:spPr>
          <a:xfrm>
            <a:off x="11224444" y="7199598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110">
            <a:extLst>
              <a:ext uri="{FF2B5EF4-FFF2-40B4-BE49-F238E27FC236}">
                <a16:creationId xmlns:a16="http://schemas.microsoft.com/office/drawing/2014/main" id="{BB4C42CA-4BE1-46BA-B0BB-7F866C824994}"/>
              </a:ext>
            </a:extLst>
          </p:cNvPr>
          <p:cNvCxnSpPr>
            <a:cxnSpLocks/>
          </p:cNvCxnSpPr>
          <p:nvPr/>
        </p:nvCxnSpPr>
        <p:spPr>
          <a:xfrm>
            <a:off x="11506090" y="719690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9">
            <a:extLst>
              <a:ext uri="{FF2B5EF4-FFF2-40B4-BE49-F238E27FC236}">
                <a16:creationId xmlns:a16="http://schemas.microsoft.com/office/drawing/2014/main" id="{66C52A04-053A-42A3-8B3C-1BBD3228B9B1}"/>
              </a:ext>
            </a:extLst>
          </p:cNvPr>
          <p:cNvCxnSpPr>
            <a:cxnSpLocks/>
          </p:cNvCxnSpPr>
          <p:nvPr/>
        </p:nvCxnSpPr>
        <p:spPr>
          <a:xfrm flipV="1">
            <a:off x="6479024" y="6800585"/>
            <a:ext cx="0" cy="266810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71">
            <a:extLst>
              <a:ext uri="{FF2B5EF4-FFF2-40B4-BE49-F238E27FC236}">
                <a16:creationId xmlns:a16="http://schemas.microsoft.com/office/drawing/2014/main" id="{FD175240-27F3-40EB-A3E2-98F74E247FBE}"/>
              </a:ext>
            </a:extLst>
          </p:cNvPr>
          <p:cNvCxnSpPr>
            <a:cxnSpLocks/>
          </p:cNvCxnSpPr>
          <p:nvPr/>
        </p:nvCxnSpPr>
        <p:spPr>
          <a:xfrm flipV="1">
            <a:off x="1047866" y="6741494"/>
            <a:ext cx="0" cy="320879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77">
            <a:extLst>
              <a:ext uri="{FF2B5EF4-FFF2-40B4-BE49-F238E27FC236}">
                <a16:creationId xmlns:a16="http://schemas.microsoft.com/office/drawing/2014/main" id="{734AC798-2474-4FC6-8DB3-E0DB7B268DD2}"/>
              </a:ext>
            </a:extLst>
          </p:cNvPr>
          <p:cNvCxnSpPr>
            <a:cxnSpLocks/>
          </p:cNvCxnSpPr>
          <p:nvPr/>
        </p:nvCxnSpPr>
        <p:spPr>
          <a:xfrm flipV="1">
            <a:off x="2095603" y="6538797"/>
            <a:ext cx="0" cy="523577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78">
            <a:extLst>
              <a:ext uri="{FF2B5EF4-FFF2-40B4-BE49-F238E27FC236}">
                <a16:creationId xmlns:a16="http://schemas.microsoft.com/office/drawing/2014/main" id="{5AC63323-5C8F-4319-9DAA-49B3B5E06C12}"/>
              </a:ext>
            </a:extLst>
          </p:cNvPr>
          <p:cNvCxnSpPr>
            <a:cxnSpLocks/>
          </p:cNvCxnSpPr>
          <p:nvPr/>
        </p:nvCxnSpPr>
        <p:spPr>
          <a:xfrm flipV="1">
            <a:off x="3147083" y="6308631"/>
            <a:ext cx="0" cy="75374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108">
            <a:extLst>
              <a:ext uri="{FF2B5EF4-FFF2-40B4-BE49-F238E27FC236}">
                <a16:creationId xmlns:a16="http://schemas.microsoft.com/office/drawing/2014/main" id="{49E1C293-85F3-4F7A-B452-11E9C0EBB3A8}"/>
              </a:ext>
            </a:extLst>
          </p:cNvPr>
          <p:cNvCxnSpPr>
            <a:cxnSpLocks/>
          </p:cNvCxnSpPr>
          <p:nvPr/>
        </p:nvCxnSpPr>
        <p:spPr>
          <a:xfrm>
            <a:off x="10967269" y="7199598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107">
            <a:extLst>
              <a:ext uri="{FF2B5EF4-FFF2-40B4-BE49-F238E27FC236}">
                <a16:creationId xmlns:a16="http://schemas.microsoft.com/office/drawing/2014/main" id="{4F298A2B-D708-4B68-AA2E-445376BAB679}"/>
              </a:ext>
            </a:extLst>
          </p:cNvPr>
          <p:cNvCxnSpPr>
            <a:cxnSpLocks/>
          </p:cNvCxnSpPr>
          <p:nvPr/>
        </p:nvCxnSpPr>
        <p:spPr>
          <a:xfrm>
            <a:off x="10678732" y="7196900"/>
            <a:ext cx="281646" cy="0"/>
          </a:xfrm>
          <a:prstGeom prst="straightConnector1">
            <a:avLst/>
          </a:prstGeom>
          <a:ln w="57150">
            <a:solidFill>
              <a:srgbClr val="F08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89">
            <a:extLst>
              <a:ext uri="{FF2B5EF4-FFF2-40B4-BE49-F238E27FC236}">
                <a16:creationId xmlns:a16="http://schemas.microsoft.com/office/drawing/2014/main" id="{FE699B6E-FC96-43D6-A086-C8374741718D}"/>
              </a:ext>
            </a:extLst>
          </p:cNvPr>
          <p:cNvCxnSpPr>
            <a:cxnSpLocks/>
          </p:cNvCxnSpPr>
          <p:nvPr/>
        </p:nvCxnSpPr>
        <p:spPr>
          <a:xfrm flipV="1">
            <a:off x="4253031" y="5841795"/>
            <a:ext cx="0" cy="1225601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6">
            <a:extLst>
              <a:ext uri="{FF2B5EF4-FFF2-40B4-BE49-F238E27FC236}">
                <a16:creationId xmlns:a16="http://schemas.microsoft.com/office/drawing/2014/main" id="{B44A2782-266C-4EC8-BB30-385C5A1F10C9}"/>
              </a:ext>
            </a:extLst>
          </p:cNvPr>
          <p:cNvCxnSpPr>
            <a:cxnSpLocks/>
          </p:cNvCxnSpPr>
          <p:nvPr/>
        </p:nvCxnSpPr>
        <p:spPr>
          <a:xfrm>
            <a:off x="7685248" y="7196900"/>
            <a:ext cx="281646" cy="0"/>
          </a:xfrm>
          <a:prstGeom prst="straightConnector1">
            <a:avLst/>
          </a:prstGeom>
          <a:ln w="57150">
            <a:solidFill>
              <a:srgbClr val="F08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584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en-GB" sz="2400" dirty="0"/>
              <a:t>Question 6: </a:t>
            </a:r>
            <a:r>
              <a:rPr lang="en-GB" sz="2400" dirty="0">
                <a:solidFill>
                  <a:schemeClr val="accent5"/>
                </a:solidFill>
              </a:rPr>
              <a:t>Outcomes of Graph BSS?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GB" sz="2000" dirty="0"/>
              <a:t> Monte Carlo with 1000 runs: 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Better Blind Source Separation with good signals (low sample size)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Similar with noisy data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Breakdown point with one outlier as well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Problem with graph structure</a:t>
            </a:r>
          </a:p>
          <a:p>
            <a:pPr marL="1021080" lvl="2" indent="-514350">
              <a:buFont typeface="+mj-lt"/>
              <a:buAutoNum type="arabicPeriod"/>
            </a:pPr>
            <a:endParaRPr lang="en-GB" dirty="0"/>
          </a:p>
          <a:p>
            <a:pPr marL="661035"/>
            <a:r>
              <a:rPr lang="de-DE" sz="2000" dirty="0">
                <a:solidFill>
                  <a:schemeClr val="accent5"/>
                </a:solidFill>
              </a:rPr>
              <a:t>„</a:t>
            </a:r>
            <a:r>
              <a:rPr lang="en-GB" sz="2000" dirty="0">
                <a:solidFill>
                  <a:schemeClr val="accent5"/>
                </a:solidFill>
              </a:rPr>
              <a:t>Graph BSS is good for low sample sizes and if the graph structure is available. Otherwise similar outcomes as standard BSS”</a:t>
            </a:r>
          </a:p>
          <a:p>
            <a:pPr marL="661035"/>
            <a:r>
              <a:rPr lang="en-GB" sz="2000" b="1" dirty="0"/>
              <a:t>Real EEG data with artifacts separable!</a:t>
            </a:r>
          </a:p>
          <a:p>
            <a:pPr marL="661035"/>
            <a:endParaRPr lang="en-GB" sz="2000" dirty="0">
              <a:solidFill>
                <a:schemeClr val="accent5"/>
              </a:solidFill>
            </a:endParaRPr>
          </a:p>
          <a:p>
            <a:pPr marL="661035"/>
            <a:endParaRPr lang="en-GB" dirty="0"/>
          </a:p>
          <a:p>
            <a:pPr marL="253365" lvl="1" indent="0">
              <a:buNone/>
            </a:pPr>
            <a:endParaRPr lang="en-GB" dirty="0"/>
          </a:p>
          <a:p>
            <a:endParaRPr lang="en-GB" dirty="0"/>
          </a:p>
          <a:p>
            <a:pPr marL="253365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2324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/>
              <a:t>Clean </a:t>
            </a:r>
            <a:r>
              <a:rPr lang="de-DE" sz="2400" dirty="0" err="1"/>
              <a:t>data</a:t>
            </a:r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154995"/>
          </a:xfrm>
        </p:spPr>
        <p:txBody>
          <a:bodyPr/>
          <a:lstStyle/>
          <a:p>
            <a:r>
              <a:rPr lang="de-DE" sz="1800" dirty="0"/>
              <a:t>Standard </a:t>
            </a:r>
            <a:r>
              <a:rPr lang="de-DE" sz="1800" dirty="0" err="1"/>
              <a:t>signals</a:t>
            </a:r>
            <a:r>
              <a:rPr lang="de-DE" sz="1800" dirty="0"/>
              <a:t> (Cos, </a:t>
            </a:r>
            <a:r>
              <a:rPr lang="de-DE" sz="1800" dirty="0" err="1"/>
              <a:t>Rect</a:t>
            </a:r>
            <a:r>
              <a:rPr lang="de-DE" sz="1800" dirty="0"/>
              <a:t>, ECG, Saw)</a:t>
            </a:r>
          </a:p>
          <a:p>
            <a:r>
              <a:rPr lang="de-DE" sz="1800" dirty="0"/>
              <a:t>Clean </a:t>
            </a:r>
            <a:r>
              <a:rPr lang="de-DE" sz="1800" dirty="0" err="1"/>
              <a:t>data</a:t>
            </a:r>
            <a:r>
              <a:rPr lang="de-DE" sz="1800" dirty="0"/>
              <a:t>: </a:t>
            </a:r>
            <a:r>
              <a:rPr lang="de-DE" sz="1800" dirty="0" err="1"/>
              <a:t>Better</a:t>
            </a:r>
            <a:r>
              <a:rPr lang="de-DE" sz="1800" dirty="0"/>
              <a:t> </a:t>
            </a:r>
            <a:r>
              <a:rPr lang="de-DE" sz="1800" dirty="0" err="1"/>
              <a:t>results</a:t>
            </a:r>
            <a:r>
              <a:rPr lang="de-DE" sz="1800" dirty="0"/>
              <a:t> </a:t>
            </a:r>
            <a:r>
              <a:rPr lang="de-DE" sz="1800" dirty="0" err="1"/>
              <a:t>than</a:t>
            </a:r>
            <a:r>
              <a:rPr lang="de-DE" sz="1800" dirty="0"/>
              <a:t> </a:t>
            </a:r>
            <a:r>
              <a:rPr lang="de-DE" sz="1800" dirty="0" err="1"/>
              <a:t>standard</a:t>
            </a:r>
            <a:r>
              <a:rPr lang="de-DE" sz="1800" dirty="0"/>
              <a:t> Power ICA (1000 </a:t>
            </a:r>
            <a:r>
              <a:rPr lang="de-DE" sz="1800" dirty="0" err="1"/>
              <a:t>samples</a:t>
            </a:r>
            <a:r>
              <a:rPr lang="de-DE" sz="1800" dirty="0"/>
              <a:t>)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C9CB70D-0AC1-448D-9E65-88FD18B426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6" t="6590" b="7279"/>
          <a:stretch/>
        </p:blipFill>
        <p:spPr>
          <a:xfrm>
            <a:off x="608473" y="4195706"/>
            <a:ext cx="4385144" cy="3108651"/>
          </a:xfrm>
          <a:prstGeom prst="rect">
            <a:avLst/>
          </a:prstGeom>
        </p:spPr>
      </p:pic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01C1D37F-0412-403C-99CE-06773F686EE5}"/>
              </a:ext>
            </a:extLst>
          </p:cNvPr>
          <p:cNvSpPr/>
          <p:nvPr/>
        </p:nvSpPr>
        <p:spPr>
          <a:xfrm rot="20173507">
            <a:off x="5415947" y="4794958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460507F1-8B29-4E87-AF89-98BC2AE6E617}"/>
              </a:ext>
            </a:extLst>
          </p:cNvPr>
          <p:cNvSpPr/>
          <p:nvPr/>
        </p:nvSpPr>
        <p:spPr>
          <a:xfrm rot="1484299">
            <a:off x="5430392" y="6353792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22CA136-021F-42F2-852B-C36091A81A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81" t="8447" b="10885"/>
          <a:stretch/>
        </p:blipFill>
        <p:spPr>
          <a:xfrm>
            <a:off x="7496153" y="3090328"/>
            <a:ext cx="3922354" cy="260151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205FA0B2-3F60-4E49-BB64-06E765AEE3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71" t="7849" r="2243" b="10618"/>
          <a:stretch/>
        </p:blipFill>
        <p:spPr>
          <a:xfrm>
            <a:off x="7496153" y="6274735"/>
            <a:ext cx="3808680" cy="264102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2206A4F-53AA-4927-9473-E2337A75A57F}"/>
              </a:ext>
            </a:extLst>
          </p:cNvPr>
          <p:cNvSpPr txBox="1"/>
          <p:nvPr/>
        </p:nvSpPr>
        <p:spPr>
          <a:xfrm>
            <a:off x="2061099" y="3900543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Input </a:t>
            </a:r>
            <a:r>
              <a:rPr lang="de-DE" sz="1800" dirty="0" err="1"/>
              <a:t>signals</a:t>
            </a:r>
            <a:endParaRPr lang="en-GB" sz="18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8CA40E5-99C5-477E-8869-6A2A695F1E1E}"/>
              </a:ext>
            </a:extLst>
          </p:cNvPr>
          <p:cNvSpPr txBox="1"/>
          <p:nvPr/>
        </p:nvSpPr>
        <p:spPr>
          <a:xfrm>
            <a:off x="8672127" y="274896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32417C7-26C0-45D6-B06C-7E5449B50A98}"/>
              </a:ext>
            </a:extLst>
          </p:cNvPr>
          <p:cNvSpPr txBox="1"/>
          <p:nvPr/>
        </p:nvSpPr>
        <p:spPr>
          <a:xfrm>
            <a:off x="8521419" y="5929118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</a:t>
            </a:r>
            <a:r>
              <a:rPr lang="de-DE" sz="1800" dirty="0"/>
              <a:t> Power ICA</a:t>
            </a:r>
            <a:endParaRPr lang="en-GB" sz="1800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E031487-6062-4BCD-B4B9-473E545F86FA}"/>
              </a:ext>
            </a:extLst>
          </p:cNvPr>
          <p:cNvSpPr/>
          <p:nvPr/>
        </p:nvSpPr>
        <p:spPr>
          <a:xfrm>
            <a:off x="504000" y="4834638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F83EE2C-1E18-4908-9567-B55843D610C7}"/>
              </a:ext>
            </a:extLst>
          </p:cNvPr>
          <p:cNvSpPr/>
          <p:nvPr/>
        </p:nvSpPr>
        <p:spPr>
          <a:xfrm>
            <a:off x="460358" y="5641038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99095823-10C7-4E9A-B1A4-36DF8EC54F86}"/>
              </a:ext>
            </a:extLst>
          </p:cNvPr>
          <p:cNvSpPr/>
          <p:nvPr/>
        </p:nvSpPr>
        <p:spPr>
          <a:xfrm>
            <a:off x="608473" y="6448078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F2CB3572-CEED-41EB-B1DF-5043569D1CE9}"/>
              </a:ext>
            </a:extLst>
          </p:cNvPr>
          <p:cNvSpPr/>
          <p:nvPr/>
        </p:nvSpPr>
        <p:spPr>
          <a:xfrm>
            <a:off x="7420882" y="3513649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F9235B1-DD4F-4A7E-B92A-DEA63A5577BE}"/>
              </a:ext>
            </a:extLst>
          </p:cNvPr>
          <p:cNvSpPr/>
          <p:nvPr/>
        </p:nvSpPr>
        <p:spPr>
          <a:xfrm>
            <a:off x="6970456" y="4217230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65A370C4-FE8C-414B-A551-4BFFC934DBDE}"/>
              </a:ext>
            </a:extLst>
          </p:cNvPr>
          <p:cNvSpPr/>
          <p:nvPr/>
        </p:nvSpPr>
        <p:spPr>
          <a:xfrm>
            <a:off x="7240976" y="4987038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B2D3FB31-4B14-4AFB-AA7E-A9DEA510480A}"/>
              </a:ext>
            </a:extLst>
          </p:cNvPr>
          <p:cNvSpPr/>
          <p:nvPr/>
        </p:nvSpPr>
        <p:spPr>
          <a:xfrm>
            <a:off x="7155684" y="6715264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E3D50AB6-58F4-4600-A5B8-7AB6A00C41FF}"/>
              </a:ext>
            </a:extLst>
          </p:cNvPr>
          <p:cNvSpPr/>
          <p:nvPr/>
        </p:nvSpPr>
        <p:spPr>
          <a:xfrm>
            <a:off x="7240975" y="7451812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E78CAD76-020C-42F2-91F4-04AA55C97115}"/>
              </a:ext>
            </a:extLst>
          </p:cNvPr>
          <p:cNvSpPr/>
          <p:nvPr/>
        </p:nvSpPr>
        <p:spPr>
          <a:xfrm>
            <a:off x="7240976" y="8183786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4473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400" dirty="0"/>
              <a:t>Understanding the basis of Source Separation via an intuitive example-driven approach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Discussion of experiment design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 results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Summary of major outcomes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Problems and future research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10987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Problems and </a:t>
            </a:r>
            <a:r>
              <a:rPr lang="de-DE" sz="3200" dirty="0" err="1"/>
              <a:t>future</a:t>
            </a:r>
            <a:r>
              <a:rPr lang="de-DE" sz="3200" dirty="0"/>
              <a:t> </a:t>
            </a:r>
            <a:r>
              <a:rPr lang="de-DE" sz="3200" dirty="0" err="1"/>
              <a:t>research</a:t>
            </a:r>
            <a:endParaRPr lang="en-GB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>
                <a:solidFill>
                  <a:schemeClr val="accent5"/>
                </a:solidFill>
              </a:rPr>
              <a:t>Problems: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1800" dirty="0"/>
              <a:t>Low Breakdown </a:t>
            </a:r>
            <a:r>
              <a:rPr lang="de-DE" sz="1800" dirty="0" err="1"/>
              <a:t>point</a:t>
            </a:r>
            <a:endParaRPr lang="de-DE" sz="1800" dirty="0"/>
          </a:p>
          <a:p>
            <a:pPr marL="514350" indent="-514350">
              <a:buFont typeface="+mj-lt"/>
              <a:buAutoNum type="arabicPeriod"/>
            </a:pPr>
            <a:r>
              <a:rPr lang="de-DE" sz="1800" dirty="0"/>
              <a:t>High </a:t>
            </a:r>
            <a:r>
              <a:rPr lang="de-DE" sz="1800" dirty="0" err="1"/>
              <a:t>noise</a:t>
            </a:r>
            <a:r>
              <a:rPr lang="de-DE" sz="1800" dirty="0"/>
              <a:t> </a:t>
            </a:r>
            <a:r>
              <a:rPr lang="de-DE" sz="1800" dirty="0" err="1"/>
              <a:t>dependency</a:t>
            </a:r>
            <a:endParaRPr lang="de-DE" sz="1800" dirty="0"/>
          </a:p>
          <a:p>
            <a:pPr marL="514350" indent="-514350">
              <a:buFont typeface="+mj-lt"/>
              <a:buAutoNum type="arabicPeriod"/>
            </a:pPr>
            <a:r>
              <a:rPr lang="de-DE" sz="1800" dirty="0"/>
              <a:t>Sample </a:t>
            </a:r>
            <a:r>
              <a:rPr lang="de-DE" sz="1800" dirty="0" err="1"/>
              <a:t>size</a:t>
            </a:r>
            <a:r>
              <a:rPr lang="de-DE" sz="1800" dirty="0"/>
              <a:t> </a:t>
            </a:r>
            <a:r>
              <a:rPr lang="de-DE" sz="1800" dirty="0" err="1"/>
              <a:t>important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standard</a:t>
            </a:r>
            <a:r>
              <a:rPr lang="de-DE" sz="1800" dirty="0"/>
              <a:t> ICA 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1800" dirty="0"/>
              <a:t>Graph </a:t>
            </a:r>
            <a:r>
              <a:rPr lang="de-DE" sz="1800" dirty="0" err="1"/>
              <a:t>structure</a:t>
            </a:r>
            <a:r>
              <a:rPr lang="de-DE" sz="1800" dirty="0"/>
              <a:t> </a:t>
            </a:r>
            <a:r>
              <a:rPr lang="de-DE" sz="1800" dirty="0" err="1"/>
              <a:t>estimation</a:t>
            </a:r>
            <a:r>
              <a:rPr lang="de-DE" sz="1800" dirty="0"/>
              <a:t>: </a:t>
            </a:r>
            <a:r>
              <a:rPr lang="de-DE" sz="1800" dirty="0" err="1"/>
              <a:t>How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find </a:t>
            </a:r>
            <a:r>
              <a:rPr lang="de-DE" sz="1800" dirty="0" err="1"/>
              <a:t>correlation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1800" dirty="0" err="1"/>
              <a:t>Covariance</a:t>
            </a:r>
            <a:r>
              <a:rPr lang="de-DE" sz="1800" dirty="0"/>
              <a:t> </a:t>
            </a:r>
            <a:r>
              <a:rPr lang="de-DE" sz="1800" dirty="0" err="1"/>
              <a:t>estimation</a:t>
            </a:r>
            <a:r>
              <a:rPr lang="de-DE" sz="1800" dirty="0"/>
              <a:t> in </a:t>
            </a:r>
            <a:r>
              <a:rPr lang="de-DE" sz="1800" dirty="0" err="1"/>
              <a:t>higher</a:t>
            </a:r>
            <a:r>
              <a:rPr lang="de-DE" sz="1800" dirty="0"/>
              <a:t> </a:t>
            </a:r>
            <a:r>
              <a:rPr lang="de-DE" sz="1800" dirty="0" err="1"/>
              <a:t>dimensions</a:t>
            </a:r>
            <a:r>
              <a:rPr lang="de-DE" sz="1800" dirty="0"/>
              <a:t> </a:t>
            </a:r>
            <a:r>
              <a:rPr lang="de-DE" sz="1800" dirty="0" err="1"/>
              <a:t>problematic</a:t>
            </a:r>
            <a:endParaRPr lang="de-DE" sz="1800" dirty="0"/>
          </a:p>
          <a:p>
            <a:pPr marL="514350" indent="-514350">
              <a:buFont typeface="+mj-lt"/>
              <a:buAutoNum type="arabicPeriod"/>
            </a:pPr>
            <a:r>
              <a:rPr lang="de-DE" sz="1800" dirty="0"/>
              <a:t>Time </a:t>
            </a:r>
            <a:r>
              <a:rPr lang="de-DE" sz="1800" dirty="0" err="1"/>
              <a:t>consumption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real time EEG </a:t>
            </a:r>
            <a:r>
              <a:rPr lang="de-DE" sz="1800" dirty="0" err="1"/>
              <a:t>analysis</a:t>
            </a:r>
            <a:endParaRPr lang="de-DE" sz="1800" dirty="0"/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0" indent="0">
              <a:buNone/>
            </a:pPr>
            <a:r>
              <a:rPr lang="de-DE" sz="2400" dirty="0">
                <a:solidFill>
                  <a:schemeClr val="accent5"/>
                </a:solidFill>
              </a:rPr>
              <a:t>Future </a:t>
            </a:r>
            <a:r>
              <a:rPr lang="de-DE" sz="2400" dirty="0" err="1">
                <a:solidFill>
                  <a:schemeClr val="accent5"/>
                </a:solidFill>
              </a:rPr>
              <a:t>research</a:t>
            </a:r>
            <a:r>
              <a:rPr lang="de-DE" sz="2400" dirty="0">
                <a:solidFill>
                  <a:schemeClr val="accent5"/>
                </a:solidFill>
              </a:rPr>
              <a:t>:</a:t>
            </a:r>
          </a:p>
          <a:p>
            <a:r>
              <a:rPr lang="de-DE" sz="1800" dirty="0"/>
              <a:t>Robust </a:t>
            </a:r>
            <a:r>
              <a:rPr lang="de-DE" sz="1800" dirty="0" err="1"/>
              <a:t>whitening</a:t>
            </a:r>
            <a:r>
              <a:rPr lang="de-DE" sz="1800" dirty="0"/>
              <a:t> / </a:t>
            </a:r>
            <a:r>
              <a:rPr lang="de-DE" sz="1800" dirty="0" err="1"/>
              <a:t>preprocessing</a:t>
            </a:r>
            <a:r>
              <a:rPr lang="de-DE" sz="1800" dirty="0"/>
              <a:t>  (Robust </a:t>
            </a:r>
            <a:r>
              <a:rPr lang="de-DE" sz="1800" dirty="0" err="1"/>
              <a:t>covariance</a:t>
            </a:r>
            <a:r>
              <a:rPr lang="de-DE" sz="1800" dirty="0"/>
              <a:t> </a:t>
            </a:r>
            <a:r>
              <a:rPr lang="de-DE" sz="1800" dirty="0" err="1"/>
              <a:t>estimation</a:t>
            </a:r>
            <a:r>
              <a:rPr lang="de-DE" sz="1800" dirty="0"/>
              <a:t> in high </a:t>
            </a:r>
            <a:r>
              <a:rPr lang="de-DE" sz="1800" dirty="0" err="1"/>
              <a:t>dimensions</a:t>
            </a:r>
            <a:r>
              <a:rPr lang="de-DE" sz="1800" dirty="0"/>
              <a:t>)</a:t>
            </a:r>
          </a:p>
          <a:p>
            <a:r>
              <a:rPr lang="de-DE" sz="1800" dirty="0" err="1"/>
              <a:t>Incorporate</a:t>
            </a:r>
            <a:r>
              <a:rPr lang="de-DE" sz="1800" dirty="0"/>
              <a:t> </a:t>
            </a:r>
            <a:r>
              <a:rPr lang="de-DE" sz="1800" dirty="0" err="1"/>
              <a:t>noise</a:t>
            </a:r>
            <a:r>
              <a:rPr lang="de-DE" sz="1800" dirty="0"/>
              <a:t> </a:t>
            </a:r>
            <a:r>
              <a:rPr lang="de-DE" sz="1800" dirty="0" err="1"/>
              <a:t>process</a:t>
            </a:r>
            <a:r>
              <a:rPr lang="de-DE" sz="1800" dirty="0"/>
              <a:t> and </a:t>
            </a:r>
            <a:r>
              <a:rPr lang="de-DE" sz="1800" dirty="0" err="1"/>
              <a:t>outlier</a:t>
            </a:r>
            <a:r>
              <a:rPr lang="de-DE" sz="1800" dirty="0"/>
              <a:t> in </a:t>
            </a:r>
            <a:r>
              <a:rPr lang="de-DE" sz="1800" dirty="0" err="1"/>
              <a:t>model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ICA </a:t>
            </a:r>
            <a:r>
              <a:rPr lang="de-DE" sz="1800" dirty="0" err="1"/>
              <a:t>algorithm</a:t>
            </a:r>
            <a:endParaRPr lang="de-DE" sz="1800" dirty="0"/>
          </a:p>
          <a:p>
            <a:r>
              <a:rPr lang="de-DE" sz="1800" dirty="0"/>
              <a:t>Find </a:t>
            </a:r>
            <a:r>
              <a:rPr lang="de-DE" sz="1800" dirty="0" err="1"/>
              <a:t>good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structure</a:t>
            </a:r>
            <a:r>
              <a:rPr lang="de-DE" sz="1800" dirty="0"/>
              <a:t> </a:t>
            </a:r>
            <a:r>
              <a:rPr lang="de-DE" sz="1800" dirty="0" err="1"/>
              <a:t>estimation</a:t>
            </a:r>
            <a:r>
              <a:rPr lang="de-DE" sz="1800" dirty="0"/>
              <a:t> (</a:t>
            </a:r>
            <a:r>
              <a:rPr lang="de-DE" sz="1800" dirty="0" err="1"/>
              <a:t>recent</a:t>
            </a:r>
            <a:r>
              <a:rPr lang="de-DE" sz="1800" dirty="0"/>
              <a:t> </a:t>
            </a:r>
            <a:r>
              <a:rPr lang="de-DE" sz="1800" dirty="0" err="1"/>
              <a:t>research</a:t>
            </a:r>
            <a:r>
              <a:rPr lang="de-DE" sz="1800" dirty="0"/>
              <a:t> [Garcia2020])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9000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96BFACF-1B17-4014-B1B9-718D4D29C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Thank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your</a:t>
            </a:r>
            <a:r>
              <a:rPr lang="de-DE" sz="3200" dirty="0"/>
              <a:t> </a:t>
            </a:r>
            <a:r>
              <a:rPr lang="de-DE" sz="3200" dirty="0" err="1"/>
              <a:t>attention</a:t>
            </a:r>
            <a:r>
              <a:rPr lang="de-DE" sz="3200" dirty="0"/>
              <a:t>!</a:t>
            </a:r>
            <a:endParaRPr lang="en-GB" sz="32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A6DC90E-3F67-4578-B3D8-DD926790A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179" y="2283194"/>
            <a:ext cx="4773242" cy="658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46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45E57D3-108F-439D-8CE4-ABF5917D6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</a:t>
            </a:r>
            <a:endParaRPr lang="en-GB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D4F0DF9-16AE-480F-9F4C-DE34AE49359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AU" sz="1800" dirty="0"/>
              <a:t>Delorme et al.: “</a:t>
            </a:r>
            <a:r>
              <a:rPr lang="en-GB" sz="1800" i="1" dirty="0"/>
              <a:t>Enhanced detection of artifacts in EEG data using higher-order statistics and independent component analysis”</a:t>
            </a:r>
            <a:r>
              <a:rPr lang="en-AU" sz="1800" i="1" dirty="0"/>
              <a:t>, </a:t>
            </a:r>
            <a:r>
              <a:rPr lang="en-AU" sz="1800" dirty="0"/>
              <a:t>Elsevier 2006</a:t>
            </a:r>
          </a:p>
          <a:p>
            <a:r>
              <a:rPr lang="en-AU" sz="1800" dirty="0"/>
              <a:t>Garcia et al.: </a:t>
            </a:r>
            <a:r>
              <a:rPr lang="en-AU" sz="1800" i="1" dirty="0"/>
              <a:t>”</a:t>
            </a:r>
            <a:r>
              <a:rPr lang="en-GB" sz="1800" i="1" dirty="0"/>
              <a:t>Blind </a:t>
            </a:r>
            <a:r>
              <a:rPr lang="en-GB" sz="1800" i="1" dirty="0" err="1"/>
              <a:t>Demixing</a:t>
            </a:r>
            <a:r>
              <a:rPr lang="en-GB" sz="1800" i="1" dirty="0"/>
              <a:t> of Diffused Graph Signals</a:t>
            </a:r>
            <a:r>
              <a:rPr lang="en-AU" sz="1800" i="1" dirty="0"/>
              <a:t>”, </a:t>
            </a:r>
            <a:r>
              <a:rPr lang="en-AU" sz="1800" dirty="0" err="1"/>
              <a:t>arXiv</a:t>
            </a:r>
            <a:r>
              <a:rPr lang="en-AU" sz="1800" dirty="0"/>
              <a:t> 2020</a:t>
            </a:r>
          </a:p>
          <a:p>
            <a:endParaRPr lang="en-AU" sz="28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817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/>
              <a:t>Clean </a:t>
            </a:r>
            <a:r>
              <a:rPr lang="de-DE" sz="2400" dirty="0" err="1"/>
              <a:t>data</a:t>
            </a:r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154995"/>
          </a:xfrm>
        </p:spPr>
        <p:txBody>
          <a:bodyPr/>
          <a:lstStyle/>
          <a:p>
            <a:r>
              <a:rPr lang="de-DE" sz="1800" dirty="0"/>
              <a:t>Standard </a:t>
            </a:r>
            <a:r>
              <a:rPr lang="de-DE" sz="1800" dirty="0" err="1"/>
              <a:t>signals</a:t>
            </a:r>
            <a:r>
              <a:rPr lang="de-DE" sz="1800" dirty="0"/>
              <a:t> (Cos, </a:t>
            </a:r>
            <a:r>
              <a:rPr lang="de-DE" sz="1800" dirty="0" err="1"/>
              <a:t>Rect</a:t>
            </a:r>
            <a:r>
              <a:rPr lang="de-DE" sz="1800" dirty="0"/>
              <a:t>, ECG, Saw)</a:t>
            </a:r>
          </a:p>
          <a:p>
            <a:r>
              <a:rPr lang="de-DE" sz="1800" dirty="0"/>
              <a:t>Clean </a:t>
            </a:r>
            <a:r>
              <a:rPr lang="de-DE" sz="1800" dirty="0" err="1"/>
              <a:t>data</a:t>
            </a:r>
            <a:r>
              <a:rPr lang="de-DE" sz="1800" dirty="0"/>
              <a:t>: </a:t>
            </a:r>
            <a:r>
              <a:rPr lang="de-DE" sz="1800" dirty="0" err="1"/>
              <a:t>Better</a:t>
            </a:r>
            <a:r>
              <a:rPr lang="de-DE" sz="1800" dirty="0"/>
              <a:t> </a:t>
            </a:r>
            <a:r>
              <a:rPr lang="de-DE" sz="1800" dirty="0" err="1"/>
              <a:t>results</a:t>
            </a:r>
            <a:r>
              <a:rPr lang="de-DE" sz="1800" dirty="0"/>
              <a:t> </a:t>
            </a:r>
            <a:r>
              <a:rPr lang="de-DE" sz="1800" dirty="0" err="1"/>
              <a:t>than</a:t>
            </a:r>
            <a:r>
              <a:rPr lang="de-DE" sz="1800" dirty="0"/>
              <a:t> </a:t>
            </a:r>
            <a:r>
              <a:rPr lang="de-DE" sz="1800" dirty="0" err="1"/>
              <a:t>standard</a:t>
            </a:r>
            <a:r>
              <a:rPr lang="de-DE" sz="1800" dirty="0"/>
              <a:t> Power ICA (1000 </a:t>
            </a:r>
            <a:r>
              <a:rPr lang="de-DE" sz="1800" dirty="0" err="1"/>
              <a:t>samples</a:t>
            </a:r>
            <a:r>
              <a:rPr lang="de-DE" sz="1800" dirty="0"/>
              <a:t>)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C9CB70D-0AC1-448D-9E65-88FD18B42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44" y="4293100"/>
            <a:ext cx="4407913" cy="3305935"/>
          </a:xfrm>
          <a:prstGeom prst="rect">
            <a:avLst/>
          </a:prstGeom>
        </p:spPr>
      </p:pic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01C1D37F-0412-403C-99CE-06773F686EE5}"/>
              </a:ext>
            </a:extLst>
          </p:cNvPr>
          <p:cNvSpPr/>
          <p:nvPr/>
        </p:nvSpPr>
        <p:spPr>
          <a:xfrm rot="20173507">
            <a:off x="5415947" y="4794958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460507F1-8B29-4E87-AF89-98BC2AE6E617}"/>
              </a:ext>
            </a:extLst>
          </p:cNvPr>
          <p:cNvSpPr/>
          <p:nvPr/>
        </p:nvSpPr>
        <p:spPr>
          <a:xfrm rot="1484299">
            <a:off x="5430392" y="6353792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22CA136-021F-42F2-852B-C36091A81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482" y="3397795"/>
            <a:ext cx="3549511" cy="2662133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205FA0B2-3F60-4E49-BB64-06E765AEE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481" y="6323389"/>
            <a:ext cx="3549512" cy="2662134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B395D889-7218-4C8E-90D3-1BAC9686CD9F}"/>
              </a:ext>
            </a:extLst>
          </p:cNvPr>
          <p:cNvSpPr/>
          <p:nvPr/>
        </p:nvSpPr>
        <p:spPr>
          <a:xfrm>
            <a:off x="398297" y="3281742"/>
            <a:ext cx="11899303" cy="5703781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F482511-FD25-474C-9862-0AF7997C64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46" t="5424" r="1285" b="4899"/>
          <a:stretch/>
        </p:blipFill>
        <p:spPr>
          <a:xfrm>
            <a:off x="4253350" y="3513849"/>
            <a:ext cx="4062718" cy="527047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E1C0FC8B-F6E5-4BB4-B96A-FEDC5A3F25EC}"/>
              </a:ext>
            </a:extLst>
          </p:cNvPr>
          <p:cNvSpPr txBox="1"/>
          <p:nvPr/>
        </p:nvSpPr>
        <p:spPr>
          <a:xfrm>
            <a:off x="8296918" y="4252071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0,4</a:t>
            </a:r>
            <a:endParaRPr lang="en-GB" sz="1800" dirty="0">
              <a:solidFill>
                <a:srgbClr val="C00000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73B6222-939A-46A4-A4C7-F99497032EC9}"/>
              </a:ext>
            </a:extLst>
          </p:cNvPr>
          <p:cNvSpPr txBox="1"/>
          <p:nvPr/>
        </p:nvSpPr>
        <p:spPr>
          <a:xfrm>
            <a:off x="8295822" y="5073310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0,19</a:t>
            </a:r>
            <a:endParaRPr lang="en-GB" sz="1800" dirty="0">
              <a:solidFill>
                <a:srgbClr val="C00000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AC86D5C-3BD6-4F6D-A0DF-9FCC4C94CD06}"/>
              </a:ext>
            </a:extLst>
          </p:cNvPr>
          <p:cNvSpPr/>
          <p:nvPr/>
        </p:nvSpPr>
        <p:spPr>
          <a:xfrm>
            <a:off x="4145656" y="3517356"/>
            <a:ext cx="107694" cy="2524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43C7CFE-FC31-45A5-8403-0B64FBA3FC39}"/>
              </a:ext>
            </a:extLst>
          </p:cNvPr>
          <p:cNvSpPr/>
          <p:nvPr/>
        </p:nvSpPr>
        <p:spPr>
          <a:xfrm>
            <a:off x="4145656" y="6336199"/>
            <a:ext cx="107694" cy="2524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A8F04A80-256E-4713-9AD8-5634E0B00BE1}"/>
              </a:ext>
            </a:extLst>
          </p:cNvPr>
          <p:cNvSpPr/>
          <p:nvPr/>
        </p:nvSpPr>
        <p:spPr>
          <a:xfrm rot="5400000">
            <a:off x="6205862" y="4734422"/>
            <a:ext cx="209002" cy="280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AE6FB1E-B4B1-44FC-87DA-74DABAF105D1}"/>
              </a:ext>
            </a:extLst>
          </p:cNvPr>
          <p:cNvSpPr/>
          <p:nvPr/>
        </p:nvSpPr>
        <p:spPr>
          <a:xfrm rot="5400000">
            <a:off x="6227072" y="7479006"/>
            <a:ext cx="281862" cy="28925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0C53DF0-2EE3-4DEF-924B-E5B6FDEDA4ED}"/>
              </a:ext>
            </a:extLst>
          </p:cNvPr>
          <p:cNvSpPr txBox="1"/>
          <p:nvPr/>
        </p:nvSpPr>
        <p:spPr>
          <a:xfrm>
            <a:off x="3778959" y="5733853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0,1</a:t>
            </a:r>
            <a:endParaRPr lang="en-GB" sz="180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DC23777-214C-485E-8089-B79FE4F2E1F8}"/>
              </a:ext>
            </a:extLst>
          </p:cNvPr>
          <p:cNvSpPr txBox="1"/>
          <p:nvPr/>
        </p:nvSpPr>
        <p:spPr>
          <a:xfrm>
            <a:off x="3778959" y="3509229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0,6</a:t>
            </a:r>
            <a:endParaRPr lang="en-GB" sz="18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74E3DE1-3A48-4AFA-BF91-66D6188EBCF1}"/>
              </a:ext>
            </a:extLst>
          </p:cNvPr>
          <p:cNvSpPr/>
          <p:nvPr/>
        </p:nvSpPr>
        <p:spPr>
          <a:xfrm>
            <a:off x="4158666" y="6305593"/>
            <a:ext cx="107694" cy="2524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539D8DB-6689-4027-B0D9-0290849A8028}"/>
              </a:ext>
            </a:extLst>
          </p:cNvPr>
          <p:cNvSpPr txBox="1"/>
          <p:nvPr/>
        </p:nvSpPr>
        <p:spPr>
          <a:xfrm>
            <a:off x="3780535" y="8509284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0,1</a:t>
            </a:r>
            <a:endParaRPr lang="en-GB" sz="1800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696FD17-2308-47B5-ADD1-144CCF3E0560}"/>
              </a:ext>
            </a:extLst>
          </p:cNvPr>
          <p:cNvSpPr txBox="1"/>
          <p:nvPr/>
        </p:nvSpPr>
        <p:spPr>
          <a:xfrm>
            <a:off x="3777211" y="6276366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0,6</a:t>
            </a:r>
            <a:endParaRPr lang="en-GB" sz="18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9ACE8C2-F09E-442F-9527-10C428E197D0}"/>
              </a:ext>
            </a:extLst>
          </p:cNvPr>
          <p:cNvSpPr txBox="1"/>
          <p:nvPr/>
        </p:nvSpPr>
        <p:spPr>
          <a:xfrm>
            <a:off x="4629776" y="310565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E82514B-8B52-4A20-974C-B0B511DE3C3C}"/>
              </a:ext>
            </a:extLst>
          </p:cNvPr>
          <p:cNvSpPr txBox="1"/>
          <p:nvPr/>
        </p:nvSpPr>
        <p:spPr>
          <a:xfrm>
            <a:off x="6309054" y="3097076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 </a:t>
            </a:r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8B144F6-9E63-44A6-AC05-0AFD7962E881}"/>
              </a:ext>
            </a:extLst>
          </p:cNvPr>
          <p:cNvSpPr txBox="1"/>
          <p:nvPr/>
        </p:nvSpPr>
        <p:spPr>
          <a:xfrm rot="16200000">
            <a:off x="3771498" y="4558057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MD</a:t>
            </a:r>
            <a:endParaRPr lang="en-GB" sz="18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7EA9961F-0F9E-42B9-AD36-E8E9E51C9CD9}"/>
              </a:ext>
            </a:extLst>
          </p:cNvPr>
          <p:cNvSpPr txBox="1"/>
          <p:nvPr/>
        </p:nvSpPr>
        <p:spPr>
          <a:xfrm rot="16200000">
            <a:off x="3698323" y="7287221"/>
            <a:ext cx="79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MSE</a:t>
            </a:r>
            <a:endParaRPr lang="en-GB" sz="1800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2E8D588-6D72-400F-9E3A-C127D87D9933}"/>
              </a:ext>
            </a:extLst>
          </p:cNvPr>
          <p:cNvSpPr/>
          <p:nvPr/>
        </p:nvSpPr>
        <p:spPr>
          <a:xfrm>
            <a:off x="6230039" y="3397795"/>
            <a:ext cx="130970" cy="55179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2C598EE-5607-45B6-BA5C-FFB33B20CFB6}"/>
              </a:ext>
            </a:extLst>
          </p:cNvPr>
          <p:cNvCxnSpPr>
            <a:cxnSpLocks/>
          </p:cNvCxnSpPr>
          <p:nvPr/>
        </p:nvCxnSpPr>
        <p:spPr>
          <a:xfrm>
            <a:off x="4278668" y="4436737"/>
            <a:ext cx="401825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C3BCB4D7-C0DC-448F-98A8-60AAF24D7331}"/>
              </a:ext>
            </a:extLst>
          </p:cNvPr>
          <p:cNvCxnSpPr>
            <a:cxnSpLocks/>
          </p:cNvCxnSpPr>
          <p:nvPr/>
        </p:nvCxnSpPr>
        <p:spPr>
          <a:xfrm>
            <a:off x="4268916" y="5257976"/>
            <a:ext cx="4028002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53225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Noisy</a:t>
            </a:r>
            <a:r>
              <a:rPr lang="de-DE" sz="2400" dirty="0"/>
              <a:t> </a:t>
            </a:r>
            <a:r>
              <a:rPr lang="de-DE" sz="2400" dirty="0" err="1"/>
              <a:t>data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513860"/>
          </a:xfrm>
        </p:spPr>
        <p:txBody>
          <a:bodyPr/>
          <a:lstStyle/>
          <a:p>
            <a:r>
              <a:rPr lang="de-DE" sz="1800" dirty="0" err="1"/>
              <a:t>Comparable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noisy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 (</a:t>
            </a:r>
            <a:r>
              <a:rPr lang="de-DE" sz="1800" dirty="0" err="1"/>
              <a:t>up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20dB SNR)</a:t>
            </a:r>
          </a:p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E804050-5923-404B-8BEF-20C82293F3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59" t="8868" r="632" b="7251"/>
          <a:stretch/>
        </p:blipFill>
        <p:spPr>
          <a:xfrm>
            <a:off x="530240" y="4221586"/>
            <a:ext cx="4557767" cy="3136814"/>
          </a:xfrm>
          <a:prstGeom prst="rect">
            <a:avLst/>
          </a:prstGeom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66F1465F-8C8B-480C-BE54-92963BC8F23D}"/>
              </a:ext>
            </a:extLst>
          </p:cNvPr>
          <p:cNvSpPr/>
          <p:nvPr/>
        </p:nvSpPr>
        <p:spPr>
          <a:xfrm rot="20173507">
            <a:off x="5412499" y="4650222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1D752909-218D-4E71-81D9-AEB8410DE04C}"/>
              </a:ext>
            </a:extLst>
          </p:cNvPr>
          <p:cNvSpPr/>
          <p:nvPr/>
        </p:nvSpPr>
        <p:spPr>
          <a:xfrm rot="1484299">
            <a:off x="5430392" y="6353792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044BB48D-D480-40A8-91D1-264FE46429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61" t="8647" b="9665"/>
          <a:stretch/>
        </p:blipFill>
        <p:spPr>
          <a:xfrm>
            <a:off x="7043966" y="2538929"/>
            <a:ext cx="4390552" cy="298421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D21E139-7B42-4D44-ADB3-A408D2A19B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73" t="7653" r="689" b="10658"/>
          <a:stretch/>
        </p:blipFill>
        <p:spPr>
          <a:xfrm>
            <a:off x="7024483" y="6025542"/>
            <a:ext cx="4390551" cy="2984219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2688ED4F-4218-4A34-838A-B788762D8FFF}"/>
              </a:ext>
            </a:extLst>
          </p:cNvPr>
          <p:cNvSpPr/>
          <p:nvPr/>
        </p:nvSpPr>
        <p:spPr>
          <a:xfrm>
            <a:off x="7097858" y="2998413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A32331F-0EF0-497D-BAF4-4EB63F80E354}"/>
              </a:ext>
            </a:extLst>
          </p:cNvPr>
          <p:cNvSpPr/>
          <p:nvPr/>
        </p:nvSpPr>
        <p:spPr>
          <a:xfrm>
            <a:off x="9107879" y="3948447"/>
            <a:ext cx="373500" cy="117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6D1A612-80A9-462F-9A85-3C7DC4579D88}"/>
              </a:ext>
            </a:extLst>
          </p:cNvPr>
          <p:cNvSpPr/>
          <p:nvPr/>
        </p:nvSpPr>
        <p:spPr>
          <a:xfrm>
            <a:off x="9192139" y="7408219"/>
            <a:ext cx="373500" cy="117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302DE7B-CA13-446C-86FE-9DE959A65FD8}"/>
              </a:ext>
            </a:extLst>
          </p:cNvPr>
          <p:cNvSpPr txBox="1"/>
          <p:nvPr/>
        </p:nvSpPr>
        <p:spPr>
          <a:xfrm>
            <a:off x="8195712" y="5690722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</a:t>
            </a:r>
            <a:r>
              <a:rPr lang="de-DE" sz="1800" dirty="0"/>
              <a:t> Power ICA</a:t>
            </a:r>
            <a:endParaRPr lang="en-GB" sz="18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5BB482FD-A347-4047-A974-1B29C9505633}"/>
              </a:ext>
            </a:extLst>
          </p:cNvPr>
          <p:cNvSpPr/>
          <p:nvPr/>
        </p:nvSpPr>
        <p:spPr>
          <a:xfrm>
            <a:off x="7051671" y="3820419"/>
            <a:ext cx="4371068" cy="290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52C9EDB-B860-4ADD-AA3A-6EC75BB9ED7D}"/>
              </a:ext>
            </a:extLst>
          </p:cNvPr>
          <p:cNvSpPr/>
          <p:nvPr/>
        </p:nvSpPr>
        <p:spPr>
          <a:xfrm>
            <a:off x="7080409" y="4660270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954AF7F4-DD2A-467A-99E7-195C83F4CCC1}"/>
              </a:ext>
            </a:extLst>
          </p:cNvPr>
          <p:cNvSpPr/>
          <p:nvPr/>
        </p:nvSpPr>
        <p:spPr>
          <a:xfrm>
            <a:off x="7043966" y="6526559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79CF9563-CA24-4018-87D9-7EEE65F9EAD8}"/>
              </a:ext>
            </a:extLst>
          </p:cNvPr>
          <p:cNvSpPr/>
          <p:nvPr/>
        </p:nvSpPr>
        <p:spPr>
          <a:xfrm>
            <a:off x="7097858" y="7381713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11860E3-4049-4675-91E8-FCDFD75E1D22}"/>
              </a:ext>
            </a:extLst>
          </p:cNvPr>
          <p:cNvSpPr/>
          <p:nvPr/>
        </p:nvSpPr>
        <p:spPr>
          <a:xfrm>
            <a:off x="7070750" y="8219212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134C4B0D-F73D-4FEB-A944-454D44078D69}"/>
              </a:ext>
            </a:extLst>
          </p:cNvPr>
          <p:cNvSpPr/>
          <p:nvPr/>
        </p:nvSpPr>
        <p:spPr>
          <a:xfrm>
            <a:off x="669774" y="4800600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379EA508-F292-45CE-9F7B-0CBE9F2FC48C}"/>
              </a:ext>
            </a:extLst>
          </p:cNvPr>
          <p:cNvSpPr/>
          <p:nvPr/>
        </p:nvSpPr>
        <p:spPr>
          <a:xfrm>
            <a:off x="669774" y="5648376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F457D4E7-FE9C-47EA-BFE8-C18877DA696A}"/>
              </a:ext>
            </a:extLst>
          </p:cNvPr>
          <p:cNvSpPr/>
          <p:nvPr/>
        </p:nvSpPr>
        <p:spPr>
          <a:xfrm>
            <a:off x="648397" y="6490464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A3873E98-4807-4DB3-880C-89E4790C7516}"/>
              </a:ext>
            </a:extLst>
          </p:cNvPr>
          <p:cNvSpPr txBox="1"/>
          <p:nvPr/>
        </p:nvSpPr>
        <p:spPr>
          <a:xfrm>
            <a:off x="8464113" y="217258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3E90605E-1145-483C-AD9B-0D81B660A70F}"/>
              </a:ext>
            </a:extLst>
          </p:cNvPr>
          <p:cNvSpPr txBox="1"/>
          <p:nvPr/>
        </p:nvSpPr>
        <p:spPr>
          <a:xfrm>
            <a:off x="2047799" y="386165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Input </a:t>
            </a:r>
            <a:r>
              <a:rPr lang="de-DE" sz="1800" dirty="0" err="1"/>
              <a:t>signals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614881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Noisy</a:t>
            </a:r>
            <a:r>
              <a:rPr lang="de-DE" sz="2400" dirty="0"/>
              <a:t> </a:t>
            </a:r>
            <a:r>
              <a:rPr lang="de-DE" sz="2400" dirty="0" err="1"/>
              <a:t>data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513860"/>
          </a:xfrm>
        </p:spPr>
        <p:txBody>
          <a:bodyPr/>
          <a:lstStyle/>
          <a:p>
            <a:r>
              <a:rPr lang="de-DE" sz="1800" dirty="0" err="1"/>
              <a:t>Comparable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noisy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 (</a:t>
            </a:r>
            <a:r>
              <a:rPr lang="de-DE" sz="1800" dirty="0" err="1"/>
              <a:t>up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20dB SNR)</a:t>
            </a:r>
          </a:p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E804050-5923-404B-8BEF-20C82293F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44" y="4293100"/>
            <a:ext cx="4407913" cy="3305935"/>
          </a:xfrm>
          <a:prstGeom prst="rect">
            <a:avLst/>
          </a:prstGeom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66F1465F-8C8B-480C-BE54-92963BC8F23D}"/>
              </a:ext>
            </a:extLst>
          </p:cNvPr>
          <p:cNvSpPr/>
          <p:nvPr/>
        </p:nvSpPr>
        <p:spPr>
          <a:xfrm rot="20173507">
            <a:off x="5415947" y="4794958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1D752909-218D-4E71-81D9-AEB8410DE04C}"/>
              </a:ext>
            </a:extLst>
          </p:cNvPr>
          <p:cNvSpPr/>
          <p:nvPr/>
        </p:nvSpPr>
        <p:spPr>
          <a:xfrm rot="1484299">
            <a:off x="5430392" y="6353792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044BB48D-D480-40A8-91D1-264FE4642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481" y="2954143"/>
            <a:ext cx="3922364" cy="294177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D21E139-7B42-4D44-ADB3-A408D2A19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481" y="6089431"/>
            <a:ext cx="3922365" cy="2941774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A8167EC1-2EA9-4B4D-9071-7EAF0504415B}"/>
              </a:ext>
            </a:extLst>
          </p:cNvPr>
          <p:cNvSpPr/>
          <p:nvPr/>
        </p:nvSpPr>
        <p:spPr>
          <a:xfrm>
            <a:off x="328642" y="2894665"/>
            <a:ext cx="12063441" cy="6132763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E29279-D369-46E5-82C1-E2F5EFA366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61" t="6035" r="818" b="4391"/>
          <a:stretch/>
        </p:blipFill>
        <p:spPr>
          <a:xfrm>
            <a:off x="4038153" y="3079600"/>
            <a:ext cx="4524883" cy="5766127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FE7A7BD-0020-47DE-BFA9-9A6FC343A814}"/>
              </a:ext>
            </a:extLst>
          </p:cNvPr>
          <p:cNvSpPr txBox="1"/>
          <p:nvPr/>
        </p:nvSpPr>
        <p:spPr>
          <a:xfrm>
            <a:off x="8541661" y="4508714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0,38</a:t>
            </a:r>
            <a:endParaRPr lang="en-GB" sz="1800" dirty="0">
              <a:solidFill>
                <a:srgbClr val="C00000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E865ECA-21CF-48C4-B963-44A50E5342E3}"/>
              </a:ext>
            </a:extLst>
          </p:cNvPr>
          <p:cNvSpPr/>
          <p:nvPr/>
        </p:nvSpPr>
        <p:spPr>
          <a:xfrm>
            <a:off x="3954922" y="2954143"/>
            <a:ext cx="137825" cy="59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EFD4198-49C5-4693-9588-09D8007C41F9}"/>
              </a:ext>
            </a:extLst>
          </p:cNvPr>
          <p:cNvSpPr/>
          <p:nvPr/>
        </p:nvSpPr>
        <p:spPr>
          <a:xfrm rot="5400000">
            <a:off x="6226153" y="3565202"/>
            <a:ext cx="294702" cy="467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B53ABD21-6577-4ED1-8A53-3E58B298C99F}"/>
              </a:ext>
            </a:extLst>
          </p:cNvPr>
          <p:cNvSpPr/>
          <p:nvPr/>
        </p:nvSpPr>
        <p:spPr>
          <a:xfrm rot="5400000">
            <a:off x="6378553" y="6657728"/>
            <a:ext cx="294702" cy="467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549B1B4-EEA5-47E4-9521-D0E109871B75}"/>
              </a:ext>
            </a:extLst>
          </p:cNvPr>
          <p:cNvSpPr txBox="1"/>
          <p:nvPr/>
        </p:nvSpPr>
        <p:spPr>
          <a:xfrm>
            <a:off x="3664082" y="5046080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0,2</a:t>
            </a:r>
            <a:endParaRPr lang="en-GB" sz="18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BF252E8-A9E0-465A-B960-A0A0B55E647B}"/>
              </a:ext>
            </a:extLst>
          </p:cNvPr>
          <p:cNvSpPr txBox="1"/>
          <p:nvPr/>
        </p:nvSpPr>
        <p:spPr>
          <a:xfrm>
            <a:off x="3664082" y="3249916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0,8</a:t>
            </a:r>
            <a:endParaRPr lang="en-GB" sz="18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13251BE7-98A0-478B-8A39-BD0DC1C2702C}"/>
              </a:ext>
            </a:extLst>
          </p:cNvPr>
          <p:cNvSpPr txBox="1"/>
          <p:nvPr/>
        </p:nvSpPr>
        <p:spPr>
          <a:xfrm>
            <a:off x="4576956" y="2713233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C43C39DF-91F6-46ED-80C6-86E4FA0ADE3B}"/>
              </a:ext>
            </a:extLst>
          </p:cNvPr>
          <p:cNvSpPr txBox="1"/>
          <p:nvPr/>
        </p:nvSpPr>
        <p:spPr>
          <a:xfrm>
            <a:off x="6525904" y="271452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 </a:t>
            </a:r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F3134583-4C06-4D5A-86A8-45D51B3289CE}"/>
              </a:ext>
            </a:extLst>
          </p:cNvPr>
          <p:cNvSpPr txBox="1"/>
          <p:nvPr/>
        </p:nvSpPr>
        <p:spPr>
          <a:xfrm>
            <a:off x="3658447" y="8076008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0,2</a:t>
            </a:r>
            <a:endParaRPr lang="en-GB" sz="1800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6FA785AC-374A-4238-A540-35185F134005}"/>
              </a:ext>
            </a:extLst>
          </p:cNvPr>
          <p:cNvSpPr txBox="1"/>
          <p:nvPr/>
        </p:nvSpPr>
        <p:spPr>
          <a:xfrm>
            <a:off x="3658447" y="6290567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0,8</a:t>
            </a:r>
            <a:endParaRPr lang="en-GB" sz="1800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4CEE2866-F54C-4CFB-9B6A-E351342E4893}"/>
              </a:ext>
            </a:extLst>
          </p:cNvPr>
          <p:cNvSpPr txBox="1"/>
          <p:nvPr/>
        </p:nvSpPr>
        <p:spPr>
          <a:xfrm rot="16200000">
            <a:off x="3582524" y="7064499"/>
            <a:ext cx="79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MSE</a:t>
            </a:r>
            <a:endParaRPr lang="en-GB" sz="1800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CFCC02B6-8E8C-44F9-BC77-9B22BC0B37B5}"/>
              </a:ext>
            </a:extLst>
          </p:cNvPr>
          <p:cNvSpPr txBox="1"/>
          <p:nvPr/>
        </p:nvSpPr>
        <p:spPr>
          <a:xfrm rot="16200000">
            <a:off x="3706334" y="417433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MD</a:t>
            </a:r>
            <a:endParaRPr lang="en-GB" sz="1800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8A837615-501B-45FF-912B-BC6BD23F1967}"/>
              </a:ext>
            </a:extLst>
          </p:cNvPr>
          <p:cNvSpPr/>
          <p:nvPr/>
        </p:nvSpPr>
        <p:spPr>
          <a:xfrm>
            <a:off x="6264242" y="3339539"/>
            <a:ext cx="133102" cy="5440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93AAD856-2D11-47F9-87B6-8484E0A8AA5B}"/>
              </a:ext>
            </a:extLst>
          </p:cNvPr>
          <p:cNvCxnSpPr>
            <a:cxnSpLocks/>
          </p:cNvCxnSpPr>
          <p:nvPr/>
        </p:nvCxnSpPr>
        <p:spPr>
          <a:xfrm>
            <a:off x="4113171" y="4708290"/>
            <a:ext cx="4429084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89395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Outlier</a:t>
            </a:r>
            <a:r>
              <a:rPr lang="de-DE" sz="2400" dirty="0"/>
              <a:t> </a:t>
            </a:r>
            <a:r>
              <a:rPr lang="de-DE" sz="2400" dirty="0" err="1"/>
              <a:t>contamination</a:t>
            </a:r>
            <a:r>
              <a:rPr lang="de-DE" sz="2400" dirty="0"/>
              <a:t>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513860"/>
          </a:xfrm>
        </p:spPr>
        <p:txBody>
          <a:bodyPr>
            <a:normAutofit/>
          </a:bodyPr>
          <a:lstStyle/>
          <a:p>
            <a:r>
              <a:rPr lang="de-DE" sz="1800" dirty="0"/>
              <a:t>Breakdown </a:t>
            </a:r>
            <a:r>
              <a:rPr lang="de-DE" sz="1800" dirty="0" err="1"/>
              <a:t>point</a:t>
            </a:r>
            <a:r>
              <a:rPr lang="de-DE" sz="1800" dirty="0"/>
              <a:t> </a:t>
            </a:r>
            <a:r>
              <a:rPr lang="de-DE" sz="1800" dirty="0" err="1"/>
              <a:t>already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one</a:t>
            </a:r>
            <a:r>
              <a:rPr lang="de-DE" sz="1800" dirty="0"/>
              <a:t> large </a:t>
            </a:r>
            <a:r>
              <a:rPr lang="de-DE" sz="1800" dirty="0" err="1"/>
              <a:t>outlier</a:t>
            </a:r>
            <a:r>
              <a:rPr lang="de-DE" sz="1800" dirty="0"/>
              <a:t> (100std)</a:t>
            </a:r>
          </a:p>
          <a:p>
            <a:endParaRPr lang="de-DE" dirty="0"/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2FAF0862-E1BC-4F42-ADC8-F9A7CDEDBDA8}"/>
              </a:ext>
            </a:extLst>
          </p:cNvPr>
          <p:cNvSpPr/>
          <p:nvPr/>
        </p:nvSpPr>
        <p:spPr>
          <a:xfrm rot="20173507">
            <a:off x="5415948" y="4794954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1DCC0275-651D-4E24-B0B0-19A530B0A725}"/>
              </a:ext>
            </a:extLst>
          </p:cNvPr>
          <p:cNvSpPr/>
          <p:nvPr/>
        </p:nvSpPr>
        <p:spPr>
          <a:xfrm rot="1484299">
            <a:off x="5430393" y="6353788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C1158D4-0AE9-4028-836D-6DF6E7D425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15" t="5198" b="10812"/>
          <a:stretch/>
        </p:blipFill>
        <p:spPr>
          <a:xfrm>
            <a:off x="7128862" y="6059921"/>
            <a:ext cx="4120317" cy="285583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874E2CC-C338-4603-B091-2D1DDE1F9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15" t="7652" r="1276" b="10693"/>
          <a:stretch/>
        </p:blipFill>
        <p:spPr>
          <a:xfrm>
            <a:off x="7180028" y="2639290"/>
            <a:ext cx="4120317" cy="2815937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1136B95D-009D-43DA-867A-5BE88AF76C11}"/>
              </a:ext>
            </a:extLst>
          </p:cNvPr>
          <p:cNvSpPr/>
          <p:nvPr/>
        </p:nvSpPr>
        <p:spPr>
          <a:xfrm>
            <a:off x="7180028" y="3139406"/>
            <a:ext cx="4069152" cy="259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32197FC0-CF44-4B40-AA31-4818EA05C4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59" t="8868" r="632" b="7251"/>
          <a:stretch/>
        </p:blipFill>
        <p:spPr>
          <a:xfrm>
            <a:off x="530240" y="4221586"/>
            <a:ext cx="4557767" cy="3136814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CE457D4C-1893-4BC0-8032-C572B77D2C92}"/>
              </a:ext>
            </a:extLst>
          </p:cNvPr>
          <p:cNvSpPr/>
          <p:nvPr/>
        </p:nvSpPr>
        <p:spPr>
          <a:xfrm>
            <a:off x="669774" y="4800600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9898E45E-2198-4CAF-B972-5E845DFD80AB}"/>
              </a:ext>
            </a:extLst>
          </p:cNvPr>
          <p:cNvSpPr/>
          <p:nvPr/>
        </p:nvSpPr>
        <p:spPr>
          <a:xfrm>
            <a:off x="669774" y="5648376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F12926C-7DD7-4D06-8738-EB4891B9A6BD}"/>
              </a:ext>
            </a:extLst>
          </p:cNvPr>
          <p:cNvSpPr/>
          <p:nvPr/>
        </p:nvSpPr>
        <p:spPr>
          <a:xfrm>
            <a:off x="648397" y="6490464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D7781DC-B04D-4003-82D4-51C434EFDC4F}"/>
              </a:ext>
            </a:extLst>
          </p:cNvPr>
          <p:cNvSpPr txBox="1"/>
          <p:nvPr/>
        </p:nvSpPr>
        <p:spPr>
          <a:xfrm>
            <a:off x="2047799" y="386165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Input </a:t>
            </a:r>
            <a:r>
              <a:rPr lang="de-DE" sz="1800" dirty="0" err="1"/>
              <a:t>signals</a:t>
            </a:r>
            <a:endParaRPr lang="en-GB" sz="1800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86F295A-727D-4EDE-B075-B1FD7DA02353}"/>
              </a:ext>
            </a:extLst>
          </p:cNvPr>
          <p:cNvSpPr/>
          <p:nvPr/>
        </p:nvSpPr>
        <p:spPr>
          <a:xfrm>
            <a:off x="7205610" y="3923259"/>
            <a:ext cx="4069152" cy="259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4B3A0F0-5F26-4583-A386-27A0C647E379}"/>
              </a:ext>
            </a:extLst>
          </p:cNvPr>
          <p:cNvSpPr/>
          <p:nvPr/>
        </p:nvSpPr>
        <p:spPr>
          <a:xfrm>
            <a:off x="7179847" y="4689243"/>
            <a:ext cx="4069152" cy="259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432B99F-D85D-45B4-8EB6-BB6A61E6A6C9}"/>
              </a:ext>
            </a:extLst>
          </p:cNvPr>
          <p:cNvSpPr/>
          <p:nvPr/>
        </p:nvSpPr>
        <p:spPr>
          <a:xfrm>
            <a:off x="7205610" y="6612244"/>
            <a:ext cx="4069152" cy="259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0D1CDCEB-4617-46F1-94D2-7B259D039047}"/>
              </a:ext>
            </a:extLst>
          </p:cNvPr>
          <p:cNvSpPr/>
          <p:nvPr/>
        </p:nvSpPr>
        <p:spPr>
          <a:xfrm>
            <a:off x="7103279" y="7390184"/>
            <a:ext cx="4069152" cy="259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633A35A8-1222-4BC1-AC96-D543F55D8264}"/>
              </a:ext>
            </a:extLst>
          </p:cNvPr>
          <p:cNvSpPr/>
          <p:nvPr/>
        </p:nvSpPr>
        <p:spPr>
          <a:xfrm>
            <a:off x="7154444" y="8165631"/>
            <a:ext cx="4069152" cy="259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AC5661DE-2E96-4C3D-8FEF-9F1FC9B3712F}"/>
              </a:ext>
            </a:extLst>
          </p:cNvPr>
          <p:cNvSpPr txBox="1"/>
          <p:nvPr/>
        </p:nvSpPr>
        <p:spPr>
          <a:xfrm>
            <a:off x="8210866" y="5771865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</a:t>
            </a:r>
            <a:r>
              <a:rPr lang="de-DE" sz="1800" dirty="0"/>
              <a:t> Power ICA</a:t>
            </a:r>
            <a:endParaRPr lang="en-GB" sz="18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3B457947-E52A-44CB-AA9D-F839A18F63BF}"/>
              </a:ext>
            </a:extLst>
          </p:cNvPr>
          <p:cNvSpPr txBox="1"/>
          <p:nvPr/>
        </p:nvSpPr>
        <p:spPr>
          <a:xfrm>
            <a:off x="8479267" y="225373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045135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Outlier</a:t>
            </a:r>
            <a:r>
              <a:rPr lang="de-DE" sz="2400" dirty="0"/>
              <a:t> </a:t>
            </a:r>
            <a:r>
              <a:rPr lang="de-DE" sz="2400" dirty="0" err="1"/>
              <a:t>contamination</a:t>
            </a:r>
            <a:r>
              <a:rPr lang="de-DE" sz="2400" dirty="0"/>
              <a:t>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513860"/>
          </a:xfrm>
        </p:spPr>
        <p:txBody>
          <a:bodyPr>
            <a:normAutofit/>
          </a:bodyPr>
          <a:lstStyle/>
          <a:p>
            <a:r>
              <a:rPr lang="de-DE" sz="1800" dirty="0"/>
              <a:t>Breakdown </a:t>
            </a:r>
            <a:r>
              <a:rPr lang="de-DE" sz="1800" dirty="0" err="1"/>
              <a:t>point</a:t>
            </a:r>
            <a:r>
              <a:rPr lang="de-DE" sz="1800" dirty="0"/>
              <a:t> </a:t>
            </a:r>
            <a:r>
              <a:rPr lang="de-DE" sz="1800" dirty="0" err="1"/>
              <a:t>already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one</a:t>
            </a:r>
            <a:r>
              <a:rPr lang="de-DE" sz="1800" dirty="0"/>
              <a:t> large </a:t>
            </a:r>
            <a:r>
              <a:rPr lang="de-DE" sz="1800" dirty="0" err="1"/>
              <a:t>outlier</a:t>
            </a:r>
            <a:r>
              <a:rPr lang="de-DE" sz="1800" dirty="0"/>
              <a:t> (100std)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177C9B2-E3B3-4DFF-A999-604744AF2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45" y="4293096"/>
            <a:ext cx="4407913" cy="3305935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2FAF0862-E1BC-4F42-ADC8-F9A7CDEDBDA8}"/>
              </a:ext>
            </a:extLst>
          </p:cNvPr>
          <p:cNvSpPr/>
          <p:nvPr/>
        </p:nvSpPr>
        <p:spPr>
          <a:xfrm rot="20173507">
            <a:off x="5415948" y="4794954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1DCC0275-651D-4E24-B0B0-19A530B0A725}"/>
              </a:ext>
            </a:extLst>
          </p:cNvPr>
          <p:cNvSpPr/>
          <p:nvPr/>
        </p:nvSpPr>
        <p:spPr>
          <a:xfrm rot="1484299">
            <a:off x="5430393" y="6353788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C1158D4-0AE9-4028-836D-6DF6E7D42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480" y="6013380"/>
            <a:ext cx="3922365" cy="294177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874E2CC-C338-4603-B091-2D1DDE1F9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480" y="2954143"/>
            <a:ext cx="3922365" cy="2941774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3950474E-36F0-4CFC-AD55-5D79DD06BA3F}"/>
              </a:ext>
            </a:extLst>
          </p:cNvPr>
          <p:cNvSpPr/>
          <p:nvPr/>
        </p:nvSpPr>
        <p:spPr>
          <a:xfrm>
            <a:off x="328642" y="2877837"/>
            <a:ext cx="12114720" cy="603398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CB877B3-F0EE-410B-9667-7E4ED91B75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97" t="5272" r="1222" b="4328"/>
          <a:stretch/>
        </p:blipFill>
        <p:spPr>
          <a:xfrm>
            <a:off x="4381538" y="2897705"/>
            <a:ext cx="4384507" cy="573927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B17D615-8EB0-4B6D-964A-6858B0B09952}"/>
              </a:ext>
            </a:extLst>
          </p:cNvPr>
          <p:cNvSpPr txBox="1"/>
          <p:nvPr/>
        </p:nvSpPr>
        <p:spPr>
          <a:xfrm>
            <a:off x="8766045" y="4630092"/>
            <a:ext cx="5333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0,8</a:t>
            </a:r>
            <a:endParaRPr lang="en-GB" sz="1800" dirty="0">
              <a:solidFill>
                <a:srgbClr val="C00000"/>
              </a:solidFill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AC21066-351A-4840-8E6E-9A8EB29E169D}"/>
              </a:ext>
            </a:extLst>
          </p:cNvPr>
          <p:cNvSpPr/>
          <p:nvPr/>
        </p:nvSpPr>
        <p:spPr>
          <a:xfrm>
            <a:off x="4243714" y="3006538"/>
            <a:ext cx="137825" cy="59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F5F7AE5-7BC7-4B69-8AAD-BD92B5CBEF99}"/>
              </a:ext>
            </a:extLst>
          </p:cNvPr>
          <p:cNvSpPr/>
          <p:nvPr/>
        </p:nvSpPr>
        <p:spPr>
          <a:xfrm rot="5400000">
            <a:off x="6464925" y="3420468"/>
            <a:ext cx="294702" cy="467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449795C-6305-4BAC-884A-C84F4BAE14C9}"/>
              </a:ext>
            </a:extLst>
          </p:cNvPr>
          <p:cNvSpPr/>
          <p:nvPr/>
        </p:nvSpPr>
        <p:spPr>
          <a:xfrm rot="5400000">
            <a:off x="6519275" y="6448977"/>
            <a:ext cx="294702" cy="467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391F864-3BB0-4DAC-A0EB-3A94FA6A03D9}"/>
              </a:ext>
            </a:extLst>
          </p:cNvPr>
          <p:cNvSpPr txBox="1"/>
          <p:nvPr/>
        </p:nvSpPr>
        <p:spPr>
          <a:xfrm>
            <a:off x="3951569" y="5374623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0,4</a:t>
            </a:r>
            <a:endParaRPr lang="en-GB" sz="18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3C577620-9C39-468F-B0D3-5715185BA30D}"/>
              </a:ext>
            </a:extLst>
          </p:cNvPr>
          <p:cNvSpPr txBox="1"/>
          <p:nvPr/>
        </p:nvSpPr>
        <p:spPr>
          <a:xfrm>
            <a:off x="3962274" y="8367750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0,4</a:t>
            </a:r>
            <a:endParaRPr lang="en-GB" sz="18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308AF6D-3AF1-431D-8D10-4E75E7695B3C}"/>
              </a:ext>
            </a:extLst>
          </p:cNvPr>
          <p:cNvSpPr txBox="1"/>
          <p:nvPr/>
        </p:nvSpPr>
        <p:spPr>
          <a:xfrm>
            <a:off x="3951569" y="6297010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1,4</a:t>
            </a:r>
            <a:endParaRPr lang="en-GB" sz="18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9FDBD05-2C18-49F0-A21E-E3B6261CAE95}"/>
              </a:ext>
            </a:extLst>
          </p:cNvPr>
          <p:cNvSpPr txBox="1"/>
          <p:nvPr/>
        </p:nvSpPr>
        <p:spPr>
          <a:xfrm rot="16200000">
            <a:off x="3848035" y="7032793"/>
            <a:ext cx="79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MSE</a:t>
            </a:r>
            <a:endParaRPr lang="en-GB" sz="1800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3EE56DAE-BDCD-46F2-9A77-3769C7F21A4B}"/>
              </a:ext>
            </a:extLst>
          </p:cNvPr>
          <p:cNvSpPr txBox="1"/>
          <p:nvPr/>
        </p:nvSpPr>
        <p:spPr>
          <a:xfrm rot="16200000">
            <a:off x="3873298" y="4615536"/>
            <a:ext cx="71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MD</a:t>
            </a:r>
            <a:endParaRPr lang="en-GB" sz="1800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AEACE290-CF31-4DE1-BF19-48271618D4A2}"/>
              </a:ext>
            </a:extLst>
          </p:cNvPr>
          <p:cNvSpPr/>
          <p:nvPr/>
        </p:nvSpPr>
        <p:spPr>
          <a:xfrm>
            <a:off x="6519038" y="3046953"/>
            <a:ext cx="133102" cy="5440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C3B95E20-BFA4-4359-B615-D080EAEB24EA}"/>
              </a:ext>
            </a:extLst>
          </p:cNvPr>
          <p:cNvSpPr txBox="1"/>
          <p:nvPr/>
        </p:nvSpPr>
        <p:spPr>
          <a:xfrm>
            <a:off x="3909170" y="4145433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1,0</a:t>
            </a:r>
            <a:endParaRPr lang="en-GB" sz="1800" dirty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AD401D42-5166-41C7-A186-CC9C9659B35C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381539" y="4785330"/>
            <a:ext cx="4384506" cy="29428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hteck 3">
            <a:extLst>
              <a:ext uri="{FF2B5EF4-FFF2-40B4-BE49-F238E27FC236}">
                <a16:creationId xmlns:a16="http://schemas.microsoft.com/office/drawing/2014/main" id="{E12614DF-2D9C-4C77-97C6-6B305EF6563D}"/>
              </a:ext>
            </a:extLst>
          </p:cNvPr>
          <p:cNvSpPr/>
          <p:nvPr/>
        </p:nvSpPr>
        <p:spPr>
          <a:xfrm>
            <a:off x="4276926" y="2795155"/>
            <a:ext cx="4804729" cy="122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C53FC878-7580-4916-8F22-A7BF960BD6BC}"/>
              </a:ext>
            </a:extLst>
          </p:cNvPr>
          <p:cNvSpPr txBox="1"/>
          <p:nvPr/>
        </p:nvSpPr>
        <p:spPr>
          <a:xfrm>
            <a:off x="4721687" y="254704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066A788-03D6-4B72-8FA6-BCEE31868DB0}"/>
              </a:ext>
            </a:extLst>
          </p:cNvPr>
          <p:cNvSpPr txBox="1"/>
          <p:nvPr/>
        </p:nvSpPr>
        <p:spPr>
          <a:xfrm>
            <a:off x="6670635" y="2548341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 </a:t>
            </a:r>
            <a:r>
              <a:rPr lang="de-DE" sz="1800" dirty="0"/>
              <a:t>Power ICA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18748769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0E5CDB-EC23-BF4D-B81C-44A40F29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Towards</a:t>
            </a:r>
            <a:r>
              <a:rPr lang="de-DE" sz="3200" dirty="0"/>
              <a:t> EEG </a:t>
            </a:r>
            <a:r>
              <a:rPr lang="de-DE" sz="3200" dirty="0" err="1"/>
              <a:t>data</a:t>
            </a:r>
            <a:br>
              <a:rPr lang="de-DE" sz="3200" dirty="0"/>
            </a:br>
            <a:r>
              <a:rPr lang="de-DE" sz="2400" dirty="0" err="1"/>
              <a:t>Synthetic</a:t>
            </a:r>
            <a:r>
              <a:rPr lang="de-DE" sz="2400" dirty="0"/>
              <a:t> EEG </a:t>
            </a:r>
            <a:r>
              <a:rPr lang="de-DE" sz="2400" dirty="0" err="1"/>
              <a:t>artifact</a:t>
            </a:r>
            <a:r>
              <a:rPr lang="de-DE" sz="2400" dirty="0"/>
              <a:t> </a:t>
            </a:r>
            <a:r>
              <a:rPr lang="de-DE" sz="2400" dirty="0" err="1"/>
              <a:t>reconstruction</a:t>
            </a:r>
            <a:endParaRPr lang="de-DE" sz="2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9A3218C-DCA1-4E4D-AA81-9D104B45071A}"/>
              </a:ext>
            </a:extLst>
          </p:cNvPr>
          <p:cNvSpPr txBox="1"/>
          <p:nvPr/>
        </p:nvSpPr>
        <p:spPr>
          <a:xfrm>
            <a:off x="385816" y="2087219"/>
            <a:ext cx="311816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accent5"/>
                </a:solidFill>
              </a:rPr>
              <a:t>Semi-</a:t>
            </a:r>
            <a:r>
              <a:rPr lang="de-DE" sz="2000" dirty="0" err="1">
                <a:solidFill>
                  <a:schemeClr val="accent5"/>
                </a:solidFill>
              </a:rPr>
              <a:t>synthetic</a:t>
            </a:r>
            <a:r>
              <a:rPr lang="de-DE" sz="2000" dirty="0">
                <a:solidFill>
                  <a:schemeClr val="accent5"/>
                </a:solidFill>
              </a:rPr>
              <a:t> EEG </a:t>
            </a:r>
            <a:r>
              <a:rPr lang="de-DE" sz="2000" dirty="0" err="1">
                <a:solidFill>
                  <a:schemeClr val="accent5"/>
                </a:solidFill>
              </a:rPr>
              <a:t>data</a:t>
            </a:r>
            <a:r>
              <a:rPr lang="de-DE" sz="2000" dirty="0">
                <a:solidFill>
                  <a:schemeClr val="accent5"/>
                </a:solidFill>
              </a:rPr>
              <a:t>: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214F585-1E64-5941-B614-852E3517A823}"/>
              </a:ext>
            </a:extLst>
          </p:cNvPr>
          <p:cNvSpPr txBox="1"/>
          <p:nvPr/>
        </p:nvSpPr>
        <p:spPr>
          <a:xfrm>
            <a:off x="499030" y="5577041"/>
            <a:ext cx="5161539" cy="187743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>
                <a:solidFill>
                  <a:srgbClr val="005C9C"/>
                </a:solidFill>
              </a:rPr>
              <a:t>3. </a:t>
            </a:r>
            <a:r>
              <a:rPr lang="en-AU" sz="1800" dirty="0"/>
              <a:t>We generated </a:t>
            </a:r>
            <a:r>
              <a:rPr lang="en-AU" sz="1800" dirty="0">
                <a:solidFill>
                  <a:schemeClr val="accent5"/>
                </a:solidFill>
              </a:rPr>
              <a:t>realistic artifacts </a:t>
            </a:r>
            <a:r>
              <a:rPr lang="en-AU" sz="1800" dirty="0"/>
              <a:t>and added one on each channel</a:t>
            </a:r>
          </a:p>
          <a:p>
            <a:pPr>
              <a:buClr>
                <a:srgbClr val="005C9C"/>
              </a:buClr>
            </a:pPr>
            <a:endParaRPr lang="en-AU" sz="8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Artifacts which typically come along with EEG data [Delorme2006]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Optional: Add single or patchy (1000std) Outliers and white noise (3std)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A3E9559-3E9C-1B41-A05D-A703D526D05C}"/>
              </a:ext>
            </a:extLst>
          </p:cNvPr>
          <p:cNvSpPr txBox="1"/>
          <p:nvPr/>
        </p:nvSpPr>
        <p:spPr>
          <a:xfrm>
            <a:off x="504000" y="2714788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1. </a:t>
            </a:r>
            <a:r>
              <a:rPr lang="en-AU" sz="1800" dirty="0"/>
              <a:t>Use real EEG data as input signals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5C8B22F-072C-2B4E-B5F3-E70E25DC3EEB}"/>
              </a:ext>
            </a:extLst>
          </p:cNvPr>
          <p:cNvSpPr txBox="1"/>
          <p:nvPr/>
        </p:nvSpPr>
        <p:spPr>
          <a:xfrm>
            <a:off x="504000" y="3071913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2. </a:t>
            </a:r>
            <a:r>
              <a:rPr lang="en-AU" sz="1800" dirty="0"/>
              <a:t>Mix Data with random mixing matrix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5A48A17-01A2-8549-BBD7-1DB58A26F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168" y="2947607"/>
            <a:ext cx="4937295" cy="2335305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BCD11A5B-0ED2-0040-BB01-801D38867685}"/>
              </a:ext>
            </a:extLst>
          </p:cNvPr>
          <p:cNvSpPr/>
          <p:nvPr/>
        </p:nvSpPr>
        <p:spPr>
          <a:xfrm>
            <a:off x="6253008" y="3408507"/>
            <a:ext cx="4963455" cy="122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69C5E9C-1E36-7647-95F9-6D816E30A76E}"/>
              </a:ext>
            </a:extLst>
          </p:cNvPr>
          <p:cNvSpPr/>
          <p:nvPr/>
        </p:nvSpPr>
        <p:spPr>
          <a:xfrm>
            <a:off x="6266087" y="3994651"/>
            <a:ext cx="4963455" cy="122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31FE278-9E84-B845-AB59-3381BC44E723}"/>
              </a:ext>
            </a:extLst>
          </p:cNvPr>
          <p:cNvSpPr/>
          <p:nvPr/>
        </p:nvSpPr>
        <p:spPr>
          <a:xfrm>
            <a:off x="6279167" y="4581634"/>
            <a:ext cx="4963455" cy="122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1780BF8-23E8-7B4E-BBDA-C9F46BEFCECF}"/>
              </a:ext>
            </a:extLst>
          </p:cNvPr>
          <p:cNvSpPr txBox="1"/>
          <p:nvPr/>
        </p:nvSpPr>
        <p:spPr>
          <a:xfrm>
            <a:off x="504000" y="7713543"/>
            <a:ext cx="4737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4. </a:t>
            </a:r>
            <a:r>
              <a:rPr lang="en-AU" sz="1800" dirty="0"/>
              <a:t>Perform Power ICA and Graph Power ICA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2A75D12-A35A-9342-BFCA-444734EFF07D}"/>
              </a:ext>
            </a:extLst>
          </p:cNvPr>
          <p:cNvSpPr txBox="1"/>
          <p:nvPr/>
        </p:nvSpPr>
        <p:spPr>
          <a:xfrm>
            <a:off x="6202967" y="261600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chemeClr val="accent5"/>
                </a:solidFill>
              </a:rPr>
              <a:t>EEG data: </a:t>
            </a: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C939C2FA-3511-7F41-859E-B8A5D9990712}"/>
              </a:ext>
            </a:extLst>
          </p:cNvPr>
          <p:cNvGrpSpPr/>
          <p:nvPr/>
        </p:nvGrpSpPr>
        <p:grpSpPr>
          <a:xfrm>
            <a:off x="6144141" y="5574164"/>
            <a:ext cx="6449374" cy="3057328"/>
            <a:chOff x="5881374" y="5066915"/>
            <a:chExt cx="6449374" cy="3057328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1676F54B-A6FC-384B-9598-0E2EB23A3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88226" y="5586149"/>
              <a:ext cx="5346633" cy="2500146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EA8AB50E-59CA-4C4F-B296-42547E9E0FCE}"/>
                </a:ext>
              </a:extLst>
            </p:cNvPr>
            <p:cNvSpPr txBox="1"/>
            <p:nvPr/>
          </p:nvSpPr>
          <p:spPr>
            <a:xfrm>
              <a:off x="10983156" y="6380678"/>
              <a:ext cx="111995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Muscle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C962AB39-3C57-C042-9532-9519FE255626}"/>
                </a:ext>
              </a:extLst>
            </p:cNvPr>
            <p:cNvSpPr txBox="1"/>
            <p:nvPr/>
          </p:nvSpPr>
          <p:spPr>
            <a:xfrm>
              <a:off x="10953696" y="5697455"/>
              <a:ext cx="137705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Eye Blink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5952CDFF-3952-8C40-9017-697B974496F9}"/>
                </a:ext>
              </a:extLst>
            </p:cNvPr>
            <p:cNvSpPr txBox="1"/>
            <p:nvPr/>
          </p:nvSpPr>
          <p:spPr>
            <a:xfrm>
              <a:off x="10983156" y="7113961"/>
              <a:ext cx="134759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Electrical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8551354C-7B6A-784D-8F7F-5F37A5322551}"/>
                </a:ext>
              </a:extLst>
            </p:cNvPr>
            <p:cNvSpPr txBox="1"/>
            <p:nvPr/>
          </p:nvSpPr>
          <p:spPr>
            <a:xfrm>
              <a:off x="10983156" y="7847244"/>
              <a:ext cx="134759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Electrical</a:t>
              </a: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3234725-5607-C041-B1F1-E1CC00AA0991}"/>
                </a:ext>
              </a:extLst>
            </p:cNvPr>
            <p:cNvSpPr/>
            <p:nvPr/>
          </p:nvSpPr>
          <p:spPr>
            <a:xfrm>
              <a:off x="5988223" y="6107938"/>
              <a:ext cx="5346633" cy="1392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DBEA06D9-DBC1-8544-8336-593AEBE4EA9F}"/>
                </a:ext>
              </a:extLst>
            </p:cNvPr>
            <p:cNvSpPr/>
            <p:nvPr/>
          </p:nvSpPr>
          <p:spPr>
            <a:xfrm>
              <a:off x="5988222" y="6755708"/>
              <a:ext cx="5346633" cy="1392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EEF5D7F6-0614-0141-8CC0-CB98A31C7405}"/>
                </a:ext>
              </a:extLst>
            </p:cNvPr>
            <p:cNvSpPr/>
            <p:nvPr/>
          </p:nvSpPr>
          <p:spPr>
            <a:xfrm>
              <a:off x="5988222" y="7403875"/>
              <a:ext cx="5346633" cy="1392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F566578E-85E4-6E47-AA1D-DC7878302222}"/>
                </a:ext>
              </a:extLst>
            </p:cNvPr>
            <p:cNvSpPr txBox="1"/>
            <p:nvPr/>
          </p:nvSpPr>
          <p:spPr>
            <a:xfrm>
              <a:off x="5881374" y="5066915"/>
              <a:ext cx="2621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>
                  <a:solidFill>
                    <a:schemeClr val="accent5"/>
                  </a:solidFill>
                </a:rPr>
                <a:t>Synthetic EEG artifacts:</a:t>
              </a:r>
              <a:endParaRPr lang="en-AU" sz="1800" dirty="0"/>
            </a:p>
          </p:txBody>
        </p:sp>
      </p:grpSp>
      <p:sp>
        <p:nvSpPr>
          <p:cNvPr id="27" name="Rechteck 26">
            <a:extLst>
              <a:ext uri="{FF2B5EF4-FFF2-40B4-BE49-F238E27FC236}">
                <a16:creationId xmlns:a16="http://schemas.microsoft.com/office/drawing/2014/main" id="{E06D0AF7-D8FA-43E5-9A6B-2CB849C990C1}"/>
              </a:ext>
            </a:extLst>
          </p:cNvPr>
          <p:cNvSpPr/>
          <p:nvPr/>
        </p:nvSpPr>
        <p:spPr>
          <a:xfrm>
            <a:off x="6400800" y="5247524"/>
            <a:ext cx="4963455" cy="122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707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rafik 50">
            <a:extLst>
              <a:ext uri="{FF2B5EF4-FFF2-40B4-BE49-F238E27FC236}">
                <a16:creationId xmlns:a16="http://schemas.microsoft.com/office/drawing/2014/main" id="{D0DA52C5-614C-4D38-AB32-8C85431585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4" t="6100" r="1357" b="5322"/>
          <a:stretch/>
        </p:blipFill>
        <p:spPr>
          <a:xfrm>
            <a:off x="6545233" y="3863964"/>
            <a:ext cx="6048877" cy="3197064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439561A5-8436-4068-8F24-45B3592A3902}"/>
              </a:ext>
            </a:extLst>
          </p:cNvPr>
          <p:cNvSpPr txBox="1"/>
          <p:nvPr/>
        </p:nvSpPr>
        <p:spPr>
          <a:xfrm>
            <a:off x="11986642" y="4626571"/>
            <a:ext cx="67096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accent5"/>
                </a:solidFill>
              </a:rPr>
              <a:t>Muscle</a:t>
            </a:r>
            <a:endParaRPr lang="de-DE" sz="1200" dirty="0">
              <a:solidFill>
                <a:schemeClr val="accent5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32793C7-0233-4638-928B-C8D1164C52D8}"/>
              </a:ext>
            </a:extLst>
          </p:cNvPr>
          <p:cNvSpPr txBox="1"/>
          <p:nvPr/>
        </p:nvSpPr>
        <p:spPr>
          <a:xfrm>
            <a:off x="11747291" y="3996742"/>
            <a:ext cx="91031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accent5"/>
                </a:solidFill>
              </a:rPr>
              <a:t>Eye Blink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32DBF05-B86F-4AA8-AF78-060DB1F7C3C3}"/>
              </a:ext>
            </a:extLst>
          </p:cNvPr>
          <p:cNvSpPr txBox="1"/>
          <p:nvPr/>
        </p:nvSpPr>
        <p:spPr>
          <a:xfrm>
            <a:off x="11873598" y="5301076"/>
            <a:ext cx="80700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accent5"/>
                </a:solidFill>
              </a:rPr>
              <a:t>Electrical</a:t>
            </a:r>
            <a:endParaRPr lang="de-DE" sz="1200" dirty="0">
              <a:solidFill>
                <a:schemeClr val="accent5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4AC3C77-0F08-4103-8DCB-4B0965AF7792}"/>
              </a:ext>
            </a:extLst>
          </p:cNvPr>
          <p:cNvSpPr txBox="1"/>
          <p:nvPr/>
        </p:nvSpPr>
        <p:spPr>
          <a:xfrm>
            <a:off x="11862465" y="5993638"/>
            <a:ext cx="80700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accent5"/>
                </a:solidFill>
              </a:rPr>
              <a:t>Electrical</a:t>
            </a:r>
            <a:endParaRPr lang="de-DE" sz="1200" dirty="0">
              <a:solidFill>
                <a:schemeClr val="accent5"/>
              </a:solidFill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2BC61EF-D406-47C2-AD3D-41A3D77C4106}"/>
              </a:ext>
            </a:extLst>
          </p:cNvPr>
          <p:cNvSpPr txBox="1"/>
          <p:nvPr/>
        </p:nvSpPr>
        <p:spPr>
          <a:xfrm>
            <a:off x="11864082" y="6554312"/>
            <a:ext cx="80700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accent5"/>
                </a:solidFill>
              </a:rPr>
              <a:t>Noise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134EBA8-CB23-46FC-A324-A56406707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6" t="8307" r="440" b="4965"/>
          <a:stretch/>
        </p:blipFill>
        <p:spPr>
          <a:xfrm>
            <a:off x="312550" y="3858407"/>
            <a:ext cx="6153665" cy="3090279"/>
          </a:xfrm>
          <a:prstGeom prst="rect">
            <a:avLst/>
          </a:prstGeom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549113CB-1CB7-4E07-89BD-270AA70043DE}"/>
              </a:ext>
            </a:extLst>
          </p:cNvPr>
          <p:cNvSpPr/>
          <p:nvPr/>
        </p:nvSpPr>
        <p:spPr>
          <a:xfrm>
            <a:off x="307146" y="6908808"/>
            <a:ext cx="12318138" cy="364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AB998F5-4B88-48EC-9B3A-C7E9A2800E6B}"/>
              </a:ext>
            </a:extLst>
          </p:cNvPr>
          <p:cNvSpPr txBox="1"/>
          <p:nvPr/>
        </p:nvSpPr>
        <p:spPr>
          <a:xfrm>
            <a:off x="224597" y="6870952"/>
            <a:ext cx="232520" cy="37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0</a:t>
            </a:r>
            <a:endParaRPr lang="en-GB" sz="18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2A79E90-ABFA-49A6-A870-30835EB040DD}"/>
              </a:ext>
            </a:extLst>
          </p:cNvPr>
          <p:cNvSpPr txBox="1"/>
          <p:nvPr/>
        </p:nvSpPr>
        <p:spPr>
          <a:xfrm>
            <a:off x="1131442" y="68664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1</a:t>
            </a:r>
            <a:endParaRPr lang="en-GB" sz="18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690EA50-0C4E-4147-9354-B0B7ED1A8A2C}"/>
              </a:ext>
            </a:extLst>
          </p:cNvPr>
          <p:cNvSpPr txBox="1"/>
          <p:nvPr/>
        </p:nvSpPr>
        <p:spPr>
          <a:xfrm>
            <a:off x="2025486" y="68670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2</a:t>
            </a:r>
            <a:endParaRPr lang="en-GB" sz="18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43AFC1A2-4229-4BCE-87A1-C00EDE55BB68}"/>
              </a:ext>
            </a:extLst>
          </p:cNvPr>
          <p:cNvSpPr txBox="1"/>
          <p:nvPr/>
        </p:nvSpPr>
        <p:spPr>
          <a:xfrm>
            <a:off x="2927844" y="686256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3</a:t>
            </a:r>
            <a:endParaRPr lang="en-GB" sz="18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C910E934-1748-4DE9-9E64-2B49D381AD4D}"/>
              </a:ext>
            </a:extLst>
          </p:cNvPr>
          <p:cNvSpPr txBox="1"/>
          <p:nvPr/>
        </p:nvSpPr>
        <p:spPr>
          <a:xfrm>
            <a:off x="3856524" y="686651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4</a:t>
            </a:r>
            <a:endParaRPr lang="en-GB" sz="18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0E2F4FEA-51B8-4AC4-883D-3BA6D3077371}"/>
              </a:ext>
            </a:extLst>
          </p:cNvPr>
          <p:cNvSpPr txBox="1"/>
          <p:nvPr/>
        </p:nvSpPr>
        <p:spPr>
          <a:xfrm>
            <a:off x="4762963" y="68620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5</a:t>
            </a:r>
            <a:endParaRPr lang="en-GB" sz="18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39CACAA-DA2A-40CE-B442-831FFB58B64E}"/>
              </a:ext>
            </a:extLst>
          </p:cNvPr>
          <p:cNvSpPr txBox="1"/>
          <p:nvPr/>
        </p:nvSpPr>
        <p:spPr>
          <a:xfrm>
            <a:off x="5688439" y="68625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6</a:t>
            </a:r>
            <a:endParaRPr lang="en-GB" sz="1800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79F8FE48-0A00-4008-9663-F0A94B1D36C7}"/>
              </a:ext>
            </a:extLst>
          </p:cNvPr>
          <p:cNvSpPr txBox="1"/>
          <p:nvPr/>
        </p:nvSpPr>
        <p:spPr>
          <a:xfrm>
            <a:off x="6443878" y="68568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0</a:t>
            </a:r>
            <a:endParaRPr lang="en-GB" sz="1800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9F85DA7A-AFD8-454D-AE73-FA6E842BA250}"/>
              </a:ext>
            </a:extLst>
          </p:cNvPr>
          <p:cNvSpPr txBox="1"/>
          <p:nvPr/>
        </p:nvSpPr>
        <p:spPr>
          <a:xfrm>
            <a:off x="7350317" y="6862576"/>
            <a:ext cx="267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1</a:t>
            </a:r>
            <a:endParaRPr lang="en-GB" sz="18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429D228E-2427-4530-BA30-9E994AEA1FED}"/>
              </a:ext>
            </a:extLst>
          </p:cNvPr>
          <p:cNvSpPr txBox="1"/>
          <p:nvPr/>
        </p:nvSpPr>
        <p:spPr>
          <a:xfrm>
            <a:off x="8254134" y="6852946"/>
            <a:ext cx="25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2</a:t>
            </a:r>
            <a:endParaRPr lang="en-GB" sz="1800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403AD3C2-CFDC-45F1-AE26-CB3A0D118401}"/>
              </a:ext>
            </a:extLst>
          </p:cNvPr>
          <p:cNvSpPr txBox="1"/>
          <p:nvPr/>
        </p:nvSpPr>
        <p:spPr>
          <a:xfrm>
            <a:off x="9150851" y="684849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3</a:t>
            </a:r>
            <a:endParaRPr lang="en-GB" sz="18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96AFA0FA-DDCA-4F78-9B25-64477BA3E2AB}"/>
              </a:ext>
            </a:extLst>
          </p:cNvPr>
          <p:cNvSpPr txBox="1"/>
          <p:nvPr/>
        </p:nvSpPr>
        <p:spPr>
          <a:xfrm>
            <a:off x="10087825" y="68524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4</a:t>
            </a:r>
            <a:endParaRPr lang="en-GB" sz="1800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F3FA9701-EBE8-4F73-A175-22B6809C6668}"/>
              </a:ext>
            </a:extLst>
          </p:cNvPr>
          <p:cNvSpPr txBox="1"/>
          <p:nvPr/>
        </p:nvSpPr>
        <p:spPr>
          <a:xfrm>
            <a:off x="10983934" y="684798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5</a:t>
            </a:r>
            <a:endParaRPr lang="en-GB" sz="1800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8BCD83AF-A38A-4129-9C5A-614B523AEAAA}"/>
              </a:ext>
            </a:extLst>
          </p:cNvPr>
          <p:cNvSpPr txBox="1"/>
          <p:nvPr/>
        </p:nvSpPr>
        <p:spPr>
          <a:xfrm>
            <a:off x="11880043" y="684850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6</a:t>
            </a:r>
            <a:endParaRPr lang="en-GB" sz="1800" dirty="0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13373B0A-982D-42C1-BF5D-F4FBEA359AA2}"/>
              </a:ext>
            </a:extLst>
          </p:cNvPr>
          <p:cNvSpPr txBox="1"/>
          <p:nvPr/>
        </p:nvSpPr>
        <p:spPr>
          <a:xfrm>
            <a:off x="3194594" y="704776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t[s]</a:t>
            </a:r>
            <a:endParaRPr lang="en-GB" sz="1800" dirty="0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8B31E38C-C2AF-4B5D-9428-4D5824097D95}"/>
              </a:ext>
            </a:extLst>
          </p:cNvPr>
          <p:cNvSpPr txBox="1"/>
          <p:nvPr/>
        </p:nvSpPr>
        <p:spPr>
          <a:xfrm>
            <a:off x="9386780" y="706275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t[s]</a:t>
            </a:r>
            <a:endParaRPr lang="en-GB" sz="18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sz="3200" dirty="0"/>
            </a:br>
            <a:r>
              <a:rPr lang="de-DE" sz="2400" dirty="0"/>
              <a:t>Semi-</a:t>
            </a:r>
            <a:r>
              <a:rPr lang="de-DE" sz="2400" dirty="0" err="1"/>
              <a:t>synthetic</a:t>
            </a:r>
            <a:r>
              <a:rPr lang="de-DE" sz="2400" dirty="0"/>
              <a:t> EEG </a:t>
            </a:r>
            <a:r>
              <a:rPr lang="de-DE" sz="2400" dirty="0" err="1"/>
              <a:t>data</a:t>
            </a:r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1"/>
            <a:ext cx="12114720" cy="786500"/>
          </a:xfrm>
        </p:spPr>
        <p:txBody>
          <a:bodyPr>
            <a:normAutofit/>
          </a:bodyPr>
          <a:lstStyle/>
          <a:p>
            <a:r>
              <a:rPr lang="de-DE" sz="1800" dirty="0" err="1"/>
              <a:t>Artifacts</a:t>
            </a:r>
            <a:r>
              <a:rPr lang="de-DE" sz="1800" dirty="0"/>
              <a:t> </a:t>
            </a:r>
            <a:r>
              <a:rPr lang="de-DE" sz="1800" dirty="0" err="1"/>
              <a:t>clearly</a:t>
            </a:r>
            <a:r>
              <a:rPr lang="de-DE" sz="1800" dirty="0"/>
              <a:t> </a:t>
            </a:r>
            <a:r>
              <a:rPr lang="de-DE" sz="1800" dirty="0" err="1"/>
              <a:t>extractable</a:t>
            </a:r>
            <a:r>
              <a:rPr lang="de-DE" sz="1800" dirty="0"/>
              <a:t>: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23451EA-0746-4531-ADDB-0F0E7CDDE0DE}"/>
              </a:ext>
            </a:extLst>
          </p:cNvPr>
          <p:cNvSpPr/>
          <p:nvPr/>
        </p:nvSpPr>
        <p:spPr>
          <a:xfrm>
            <a:off x="181551" y="3819245"/>
            <a:ext cx="6296800" cy="230965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1B09CB87-3E50-4BDF-9164-46B6ED6C47E4}"/>
              </a:ext>
            </a:extLst>
          </p:cNvPr>
          <p:cNvSpPr/>
          <p:nvPr/>
        </p:nvSpPr>
        <p:spPr>
          <a:xfrm>
            <a:off x="166442" y="6534776"/>
            <a:ext cx="6608363" cy="175743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6F147FA-9837-40C3-B15F-7770357BCB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22" t="40239" r="4586" b="40824"/>
          <a:stretch/>
        </p:blipFill>
        <p:spPr>
          <a:xfrm>
            <a:off x="1072994" y="7789098"/>
            <a:ext cx="11129743" cy="1307236"/>
          </a:xfrm>
          <a:prstGeom prst="rect">
            <a:avLst/>
          </a:prstGeom>
        </p:spPr>
      </p:pic>
      <p:sp>
        <p:nvSpPr>
          <p:cNvPr id="42" name="Rechteck 41">
            <a:extLst>
              <a:ext uri="{FF2B5EF4-FFF2-40B4-BE49-F238E27FC236}">
                <a16:creationId xmlns:a16="http://schemas.microsoft.com/office/drawing/2014/main" id="{A815BA10-598F-4C35-98B9-4196E36C7A82}"/>
              </a:ext>
            </a:extLst>
          </p:cNvPr>
          <p:cNvSpPr/>
          <p:nvPr/>
        </p:nvSpPr>
        <p:spPr>
          <a:xfrm>
            <a:off x="6576407" y="3855987"/>
            <a:ext cx="6158066" cy="1227614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4BE93DF6-ABB5-474D-92D3-55C595CB4878}"/>
              </a:ext>
            </a:extLst>
          </p:cNvPr>
          <p:cNvSpPr/>
          <p:nvPr/>
        </p:nvSpPr>
        <p:spPr>
          <a:xfrm>
            <a:off x="6562378" y="5745611"/>
            <a:ext cx="6104198" cy="1243995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77CAFB8-29A4-48BE-AA1D-92CCAB3D69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5" t="73866" r="-993" b="16012"/>
          <a:stretch/>
        </p:blipFill>
        <p:spPr>
          <a:xfrm>
            <a:off x="1044351" y="6840000"/>
            <a:ext cx="11384482" cy="824929"/>
          </a:xfrm>
          <a:prstGeom prst="rect">
            <a:avLst/>
          </a:prstGeom>
        </p:spPr>
      </p:pic>
      <p:sp>
        <p:nvSpPr>
          <p:cNvPr id="50" name="Rechteck 49">
            <a:extLst>
              <a:ext uri="{FF2B5EF4-FFF2-40B4-BE49-F238E27FC236}">
                <a16:creationId xmlns:a16="http://schemas.microsoft.com/office/drawing/2014/main" id="{2F8013EF-986E-4B0C-A0B2-58C487C19F1B}"/>
              </a:ext>
            </a:extLst>
          </p:cNvPr>
          <p:cNvSpPr/>
          <p:nvPr/>
        </p:nvSpPr>
        <p:spPr>
          <a:xfrm>
            <a:off x="883107" y="7881860"/>
            <a:ext cx="11319630" cy="1077015"/>
          </a:xfrm>
          <a:prstGeom prst="rect">
            <a:avLst/>
          </a:prstGeom>
          <a:noFill/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C94C4DFB-DE31-4762-BCC5-712B381E19D3}"/>
              </a:ext>
            </a:extLst>
          </p:cNvPr>
          <p:cNvCxnSpPr>
            <a:cxnSpLocks/>
          </p:cNvCxnSpPr>
          <p:nvPr/>
        </p:nvCxnSpPr>
        <p:spPr>
          <a:xfrm flipH="1">
            <a:off x="12202737" y="5794520"/>
            <a:ext cx="410596" cy="3164355"/>
          </a:xfrm>
          <a:prstGeom prst="line">
            <a:avLst/>
          </a:prstGeom>
          <a:ln w="22225">
            <a:solidFill>
              <a:srgbClr val="00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>
            <a:extLst>
              <a:ext uri="{FF2B5EF4-FFF2-40B4-BE49-F238E27FC236}">
                <a16:creationId xmlns:a16="http://schemas.microsoft.com/office/drawing/2014/main" id="{78A0890C-364F-4867-9E9B-2C0341196885}"/>
              </a:ext>
            </a:extLst>
          </p:cNvPr>
          <p:cNvSpPr/>
          <p:nvPr/>
        </p:nvSpPr>
        <p:spPr>
          <a:xfrm>
            <a:off x="6528027" y="5096412"/>
            <a:ext cx="6088873" cy="698108"/>
          </a:xfrm>
          <a:prstGeom prst="rect">
            <a:avLst/>
          </a:prstGeom>
          <a:noFill/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8687C87-B63E-4348-BFE2-70B12FED313D}"/>
              </a:ext>
            </a:extLst>
          </p:cNvPr>
          <p:cNvSpPr/>
          <p:nvPr/>
        </p:nvSpPr>
        <p:spPr>
          <a:xfrm>
            <a:off x="783108" y="7028973"/>
            <a:ext cx="305039" cy="715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402E46EC-DCF9-4787-880B-3C8CF8A4BCAC}"/>
              </a:ext>
            </a:extLst>
          </p:cNvPr>
          <p:cNvSpPr/>
          <p:nvPr/>
        </p:nvSpPr>
        <p:spPr>
          <a:xfrm>
            <a:off x="859851" y="6791223"/>
            <a:ext cx="11342886" cy="77613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6A4B761-3C1A-4CE5-87EB-08CD56043B5E}"/>
              </a:ext>
            </a:extLst>
          </p:cNvPr>
          <p:cNvSpPr/>
          <p:nvPr/>
        </p:nvSpPr>
        <p:spPr>
          <a:xfrm>
            <a:off x="250738" y="6193125"/>
            <a:ext cx="6194941" cy="31358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96B9178F-0B42-4337-BEF7-EECD75C9EC30}"/>
              </a:ext>
            </a:extLst>
          </p:cNvPr>
          <p:cNvCxnSpPr>
            <a:cxnSpLocks/>
          </p:cNvCxnSpPr>
          <p:nvPr/>
        </p:nvCxnSpPr>
        <p:spPr>
          <a:xfrm>
            <a:off x="250738" y="6506714"/>
            <a:ext cx="626158" cy="305328"/>
          </a:xfrm>
          <a:prstGeom prst="line">
            <a:avLst/>
          </a:prstGeom>
          <a:ln w="222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DBF3984F-AC73-4088-AD48-32840E8B5027}"/>
              </a:ext>
            </a:extLst>
          </p:cNvPr>
          <p:cNvSpPr txBox="1"/>
          <p:nvPr/>
        </p:nvSpPr>
        <p:spPr>
          <a:xfrm>
            <a:off x="2745616" y="351612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5B2CBD46-BFCF-4AA7-92F3-C0E969789215}"/>
              </a:ext>
            </a:extLst>
          </p:cNvPr>
          <p:cNvSpPr txBox="1"/>
          <p:nvPr/>
        </p:nvSpPr>
        <p:spPr>
          <a:xfrm>
            <a:off x="9107217" y="3484368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EEG </a:t>
            </a:r>
            <a:r>
              <a:rPr lang="de-DE" sz="1800" dirty="0" err="1"/>
              <a:t>artifacts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61331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5" grpId="0" animBg="1"/>
      <p:bldP spid="42" grpId="0" animBg="1"/>
      <p:bldP spid="43" grpId="0" animBg="1"/>
      <p:bldP spid="50" grpId="0" animBg="1"/>
      <p:bldP spid="49" grpId="0" animBg="1"/>
      <p:bldP spid="44" grpId="0" animBg="1"/>
      <p:bldP spid="7" grpId="0" animBg="1"/>
    </p:bldLst>
  </p:timing>
</p:sld>
</file>

<file path=ppt/theme/theme1.xml><?xml version="1.0" encoding="utf-8"?>
<a:theme xmlns:a="http://schemas.openxmlformats.org/drawingml/2006/main" name="Präsentation - EMK">
  <a:themeElements>
    <a:clrScheme name="TUD a">
      <a:dk1>
        <a:srgbClr val="000000"/>
      </a:dk1>
      <a:lt1>
        <a:srgbClr val="FFFFFF"/>
      </a:lt1>
      <a:dk2>
        <a:srgbClr val="004E8A"/>
      </a:dk2>
      <a:lt2>
        <a:srgbClr val="E6001A"/>
      </a:lt2>
      <a:accent1>
        <a:srgbClr val="243572"/>
      </a:accent1>
      <a:accent2>
        <a:srgbClr val="009D81"/>
      </a:accent2>
      <a:accent3>
        <a:srgbClr val="7FAB16"/>
      </a:accent3>
      <a:accent4>
        <a:srgbClr val="FDCA00"/>
      </a:accent4>
      <a:accent5>
        <a:srgbClr val="EC6500"/>
      </a:accent5>
      <a:accent6>
        <a:srgbClr val="B90F22"/>
      </a:accent6>
      <a:hlink>
        <a:srgbClr val="0000FF"/>
      </a:hlink>
      <a:folHlink>
        <a:srgbClr val="800080"/>
      </a:folHlink>
    </a:clrScheme>
    <a:fontScheme name="Benutzerdefiniert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Vorlage - EMK.pptx" id="{4D76869D-944C-4F0F-8EFD-42CD9503ADA4}" vid="{16630AF7-B2FA-4E27-9332-4B1A2EFFDAE9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Vorlage - EMK</Template>
  <TotalTime>0</TotalTime>
  <Words>1265</Words>
  <Application>Microsoft Office PowerPoint</Application>
  <PresentationFormat>A3-Papier (297 x 420 mm)</PresentationFormat>
  <Paragraphs>272</Paragraphs>
  <Slides>23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8" baseType="lpstr">
      <vt:lpstr>Arial</vt:lpstr>
      <vt:lpstr>Calibri</vt:lpstr>
      <vt:lpstr>Systemschrift Normal</vt:lpstr>
      <vt:lpstr>Wingdings</vt:lpstr>
      <vt:lpstr>Präsentation - EMK</vt:lpstr>
      <vt:lpstr>Agenda</vt:lpstr>
      <vt:lpstr>Graph BSS Results Clean data</vt:lpstr>
      <vt:lpstr>Graph BSS Results Clean data</vt:lpstr>
      <vt:lpstr>Graph BSS Results Noisy data</vt:lpstr>
      <vt:lpstr>Graph BSS Results Noisy data</vt:lpstr>
      <vt:lpstr>Graph BSS Results Outlier contamination </vt:lpstr>
      <vt:lpstr>Graph BSS Results Outlier contamination </vt:lpstr>
      <vt:lpstr>Towards EEG data Synthetic EEG artifact reconstruction</vt:lpstr>
      <vt:lpstr>Graph BSS Results Semi-synthetic EEG data</vt:lpstr>
      <vt:lpstr>Graph BSS Results Semi-synthetic EEG data</vt:lpstr>
      <vt:lpstr>Graph BSS Results Semi-synthetic EEG data</vt:lpstr>
      <vt:lpstr>Agenda</vt:lpstr>
      <vt:lpstr>Summary of major outcomes</vt:lpstr>
      <vt:lpstr>Summary of major outcomes Question 1: What is ICA?</vt:lpstr>
      <vt:lpstr>Summary of major outcomes Question 2: How to compare algorithms?</vt:lpstr>
      <vt:lpstr>Summary of major outcomes Question 3: Which algorithm performs best? What happens with noise or outlier?</vt:lpstr>
      <vt:lpstr>Summary of major outcomes Question 4: How to robustify? </vt:lpstr>
      <vt:lpstr>Summary of major outcomes Question 5: What are Graph Signals / Graph BSS?</vt:lpstr>
      <vt:lpstr>Summary of major outcomes Question 6: Outcomes of Graph BSS?</vt:lpstr>
      <vt:lpstr>Agenda</vt:lpstr>
      <vt:lpstr>Problems and future research</vt:lpstr>
      <vt:lpstr>Thank you for your attention!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Bahnkantenregelung</dc:title>
  <dc:creator>yt.tyde@googlemail.com</dc:creator>
  <cp:lastModifiedBy>Ch Apfel</cp:lastModifiedBy>
  <cp:revision>1203</cp:revision>
  <cp:lastPrinted>2016-08-30T11:31:30Z</cp:lastPrinted>
  <dcterms:created xsi:type="dcterms:W3CDTF">2014-10-29T08:05:14Z</dcterms:created>
  <dcterms:modified xsi:type="dcterms:W3CDTF">2021-02-17T21:59:39Z</dcterms:modified>
</cp:coreProperties>
</file>